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B9DD-ABBE-4B1E-8E19-F63FD16431E2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57B9-29FB-4140-A10E-B49D178D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2AD747-0578-48E9-8A6B-FE5F5C2B38A0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0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FCA388-8087-49FB-97D8-E3E1D0970F28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620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22FE4D-D4E2-41C3-88DB-3060A71CED60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74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08EF2E-8FDC-4242-A9B6-9EF0E466B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76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check!!</a:t>
            </a:r>
          </a:p>
        </p:txBody>
      </p:sp>
      <p:pic>
        <p:nvPicPr>
          <p:cNvPr id="4" name="Picture 3" descr="Homework Issu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51" y="155917"/>
            <a:ext cx="4004310" cy="40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Predator/Prey Relationships</a:t>
            </a:r>
          </a:p>
        </p:txBody>
      </p:sp>
      <p:pic>
        <p:nvPicPr>
          <p:cNvPr id="4" name="Content Placeholder 3" descr="http://images.nationalgeographic.com/wpf/media-live/photos/000/655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3" y="2124221"/>
            <a:ext cx="3945291" cy="2956976"/>
          </a:xfrm>
        </p:spPr>
      </p:pic>
      <p:pic>
        <p:nvPicPr>
          <p:cNvPr id="5" name="Picture 4" descr="food cahin in a forest include: a fish that eat algae, it is 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09" y="2124221"/>
            <a:ext cx="4393222" cy="2956976"/>
          </a:xfrm>
          <a:prstGeom prst="rect">
            <a:avLst/>
          </a:prstGeom>
        </p:spPr>
      </p:pic>
      <p:pic>
        <p:nvPicPr>
          <p:cNvPr id="8" name="Picture 7" descr="morski psi... - ljenost znaci sloboda - Blog.h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504" y="2124221"/>
            <a:ext cx="2012085" cy="30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CF2D27-DEF1-411C-BA3A-C4A1C1125C0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Eurostile" charset="0"/>
              </a:rPr>
              <a:t>Predator or Prey?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9844" y="2195512"/>
            <a:ext cx="53848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Eurostile" charset="0"/>
              </a:rPr>
              <a:t>Predation – act of one organism eating another organism</a:t>
            </a:r>
          </a:p>
          <a:p>
            <a:pPr lvl="1" eaLnBrk="1" hangingPunct="1"/>
            <a:r>
              <a:rPr lang="en-US" altLang="en-US" sz="2400" b="1" dirty="0">
                <a:latin typeface="Eurostile" charset="0"/>
              </a:rPr>
              <a:t>Predator</a:t>
            </a:r>
            <a:r>
              <a:rPr lang="en-US" altLang="en-US" sz="2400" dirty="0">
                <a:latin typeface="Eurostile" charset="0"/>
              </a:rPr>
              <a:t> – organism that does the eating</a:t>
            </a:r>
          </a:p>
          <a:p>
            <a:pPr lvl="1" eaLnBrk="1" hangingPunct="1"/>
            <a:r>
              <a:rPr lang="en-US" altLang="en-US" sz="2400" b="1" dirty="0">
                <a:latin typeface="Eurostile" charset="0"/>
              </a:rPr>
              <a:t>Prey </a:t>
            </a:r>
            <a:r>
              <a:rPr lang="en-US" altLang="en-US" sz="2400" dirty="0">
                <a:latin typeface="Eurostile" charset="0"/>
              </a:rPr>
              <a:t>– organism that gets eaten</a:t>
            </a:r>
          </a:p>
        </p:txBody>
      </p:sp>
      <p:pic>
        <p:nvPicPr>
          <p:cNvPr id="24580" name="Picture 4" descr="PredatorandPreyS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432050"/>
            <a:ext cx="3505200" cy="2579688"/>
          </a:xfrm>
          <a:noFill/>
        </p:spPr>
      </p:pic>
    </p:spTree>
    <p:extLst>
      <p:ext uri="{BB962C8B-B14F-4D97-AF65-F5344CB8AC3E}">
        <p14:creationId xmlns:p14="http://schemas.microsoft.com/office/powerpoint/2010/main" val="1753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Eurostile" charset="0"/>
              </a:rPr>
              <a:t>Most Consumer Species Feed on Live Organisms of Other Species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1F881A"/>
                </a:solidFill>
                <a:latin typeface="Eurostile" charset="0"/>
              </a:rPr>
              <a:t>Predators </a:t>
            </a:r>
            <a:r>
              <a:rPr lang="en-US" altLang="en-US">
                <a:latin typeface="Eurostile" charset="0"/>
              </a:rPr>
              <a:t>may capture prey by: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Walking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Swimming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Flying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Pursuit and ambush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Camouflage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Chemical warfare</a:t>
            </a:r>
            <a:endParaRPr lang="en-US" altLang="en-US" sz="2800" b="1">
              <a:solidFill>
                <a:srgbClr val="1F881A"/>
              </a:solidFill>
              <a:latin typeface="Eurostile" charset="0"/>
            </a:endParaRPr>
          </a:p>
        </p:txBody>
      </p:sp>
      <p:pic>
        <p:nvPicPr>
          <p:cNvPr id="25603" name="Picture 4" descr="Cuttle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4689"/>
            <a:ext cx="3200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shark te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343400"/>
            <a:ext cx="322421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3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Eurostile" charset="0"/>
              </a:rPr>
              <a:t>Most Consumer Species Feed on Live Organisms of Other Species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1F881A"/>
                </a:solidFill>
                <a:latin typeface="Eurostile" charset="0"/>
              </a:rPr>
              <a:t>Prey </a:t>
            </a:r>
            <a:r>
              <a:rPr lang="en-US" altLang="en-US">
                <a:latin typeface="Eurostile" charset="0"/>
              </a:rPr>
              <a:t>may avoid capture by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Camouflage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Chemical warfare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Warning coloration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Mimicry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Deceptive looks</a:t>
            </a:r>
          </a:p>
          <a:p>
            <a:pPr lvl="1" eaLnBrk="1" hangingPunct="1"/>
            <a:r>
              <a:rPr lang="en-US" altLang="en-US" sz="2800">
                <a:latin typeface="Eurostile" charset="0"/>
              </a:rPr>
              <a:t>Deceptive behavior</a:t>
            </a:r>
          </a:p>
        </p:txBody>
      </p:sp>
      <p:pic>
        <p:nvPicPr>
          <p:cNvPr id="27651" name="Picture1" descr="0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5792" y="1845734"/>
            <a:ext cx="2236157" cy="4170753"/>
          </a:xfrm>
          <a:noFill/>
        </p:spPr>
      </p:pic>
    </p:spTree>
    <p:extLst>
      <p:ext uri="{BB962C8B-B14F-4D97-AF65-F5344CB8AC3E}">
        <p14:creationId xmlns:p14="http://schemas.microsoft.com/office/powerpoint/2010/main" val="8104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Rectangle 1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23" name="Picture1" descr="05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2017" y="1686991"/>
            <a:ext cx="6798082" cy="34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FFFFFF"/>
                </a:solidFill>
                <a:latin typeface="Eurostile" charset="0"/>
              </a:rPr>
              <a:t>Predation: Population Control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altLang="en-US" sz="1500" b="1">
                <a:solidFill>
                  <a:srgbClr val="FFFFFF"/>
                </a:solidFill>
                <a:latin typeface="Eurostile" charset="0"/>
              </a:rPr>
              <a:t>Cyclic fluctuations, boom-and-bust cycles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  <a:latin typeface="Eurostile" charset="0"/>
              </a:rPr>
              <a:t>Top-down population regulation</a:t>
            </a:r>
          </a:p>
          <a:p>
            <a:pPr lvl="2"/>
            <a:r>
              <a:rPr lang="en-US" altLang="en-US" sz="1500">
                <a:solidFill>
                  <a:srgbClr val="FFFFFF"/>
                </a:solidFill>
                <a:latin typeface="Eurostile" charset="0"/>
              </a:rPr>
              <a:t>Controlled by predation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  <a:latin typeface="Eurostile" charset="0"/>
              </a:rPr>
              <a:t>Bottom-up population regulation </a:t>
            </a:r>
          </a:p>
          <a:p>
            <a:pPr lvl="2"/>
            <a:r>
              <a:rPr lang="en-US" altLang="en-US" sz="1500">
                <a:solidFill>
                  <a:srgbClr val="FFFFFF"/>
                </a:solidFill>
                <a:latin typeface="Eurostile" charset="0"/>
              </a:rPr>
              <a:t>Controlled by scarcity of one or more resources</a:t>
            </a:r>
          </a:p>
          <a:p>
            <a:pPr>
              <a:buNone/>
            </a:pPr>
            <a:endParaRPr lang="en-US" altLang="en-US" sz="1500" dirty="0">
              <a:solidFill>
                <a:srgbClr val="FFFFFF"/>
              </a:solidFill>
              <a:latin typeface="Eurostile" charset="0"/>
            </a:endParaRPr>
          </a:p>
          <a:p>
            <a:pPr lvl="1">
              <a:buNone/>
            </a:pPr>
            <a:endParaRPr lang="en-US" altLang="en-US" sz="1500" dirty="0">
              <a:solidFill>
                <a:srgbClr val="FFFFFF"/>
              </a:solidFill>
              <a:latin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9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Ecology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Symbiosis</a:t>
            </a:r>
          </a:p>
        </p:txBody>
      </p:sp>
      <p:pic>
        <p:nvPicPr>
          <p:cNvPr id="1026" name="Picture 2" descr="http://www.wordinfo.info/words/images/hippo-bir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7" y="1089954"/>
            <a:ext cx="33528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Symbiosis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Symbiosis?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When two species live in </a:t>
            </a:r>
            <a:r>
              <a:rPr lang="en-US" b="1" dirty="0"/>
              <a:t>close association </a:t>
            </a:r>
            <a:r>
              <a:rPr lang="en-US" dirty="0"/>
              <a:t>with each other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These relationships can be </a:t>
            </a:r>
            <a:r>
              <a:rPr lang="en-US" b="1" dirty="0"/>
              <a:t>positive, negative, or neutral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There are 3 Types of Symbiosis: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b="1" dirty="0"/>
              <a:t>Commensalism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b="1" dirty="0"/>
              <a:t>Mutualism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b="1" dirty="0"/>
              <a:t>Parasitism</a:t>
            </a:r>
          </a:p>
        </p:txBody>
      </p:sp>
      <p:pic>
        <p:nvPicPr>
          <p:cNvPr id="2050" name="Picture 2" descr="http://nickandzuzu.com/wp-content/uploads/2010/11/Symbiosis-06-27-10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20590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5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Symbiosis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COMMENSALISM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A relationship in which one species derives food or shelter from another species </a:t>
            </a:r>
            <a:r>
              <a:rPr lang="en-US" sz="1800" b="1" dirty="0"/>
              <a:t>without seriously harming </a:t>
            </a:r>
            <a:r>
              <a:rPr lang="en-US" sz="1800" dirty="0"/>
              <a:t>that organism or providing any benefits to that organism in return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b="1" dirty="0"/>
              <a:t>+/0</a:t>
            </a:r>
            <a:r>
              <a:rPr lang="en-US" sz="1800" dirty="0"/>
              <a:t> (positive for one species/neutral for the other species)</a:t>
            </a:r>
          </a:p>
          <a:p>
            <a:pPr marL="566928" lvl="3" indent="0">
              <a:buNone/>
            </a:pPr>
            <a:endParaRPr lang="en-US" sz="1800" dirty="0"/>
          </a:p>
          <a:p>
            <a:pPr marL="566928" lvl="3" indent="0">
              <a:buNone/>
            </a:pPr>
            <a:endParaRPr lang="en-US" sz="1800" dirty="0"/>
          </a:p>
        </p:txBody>
      </p:sp>
      <p:pic>
        <p:nvPicPr>
          <p:cNvPr id="3074" name="Picture 2" descr="http://4.bp.blogspot.com/_mP6apQATqB4/TMYRua78x3I/AAAAAAAAAGM/5HsnmRi-h0I/s1600/Anem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70" y="3196593"/>
            <a:ext cx="2755051" cy="29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ltonpond.org/images/GallGoldenrodBall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29" y="3196593"/>
            <a:ext cx="1929485" cy="28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22" y="3392594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Three Types of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MUTUALISM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 reciprocal relationship in which </a:t>
            </a:r>
            <a:r>
              <a:rPr lang="en-US" sz="1800" b="1" dirty="0"/>
              <a:t>two different species benefit </a:t>
            </a:r>
            <a:r>
              <a:rPr lang="en-US" sz="1800" dirty="0"/>
              <a:t>and are dependent on the relationship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/>
              <a:t>+/+</a:t>
            </a:r>
            <a:r>
              <a:rPr lang="en-US" sz="1800" dirty="0"/>
              <a:t> (positive relationship for both species)</a:t>
            </a:r>
          </a:p>
          <a:p>
            <a:pPr marL="384048" lvl="2" indent="0">
              <a:buNone/>
            </a:pPr>
            <a:r>
              <a:rPr lang="en-US" sz="1800" dirty="0"/>
              <a:t> </a:t>
            </a:r>
          </a:p>
        </p:txBody>
      </p:sp>
      <p:pic>
        <p:nvPicPr>
          <p:cNvPr id="4098" name="Picture 2" descr="http://upload.wikimedia.org/wikipedia/commons/thumb/1/1d/European_honey_bee_extracts_nectar.jpg/608px-European_honey_bee_extracts_nec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1" y="3175510"/>
            <a:ext cx="3411873" cy="26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olibrary.org/images/full_image/Ant_tending_aphid_Masschusetts_DP1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53" y="3175510"/>
            <a:ext cx="3668463" cy="27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6/6e/Letharia_vulpina_JHollinger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21" y="3178646"/>
            <a:ext cx="3146568" cy="26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Three Types of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PARASITISM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 relationship between two species in which one species (</a:t>
            </a:r>
            <a:r>
              <a:rPr lang="en-US" sz="1800" b="1" dirty="0"/>
              <a:t>the parasite</a:t>
            </a:r>
            <a:r>
              <a:rPr lang="en-US" sz="1800" dirty="0"/>
              <a:t>) nourishes itself to the detriment of the other species (</a:t>
            </a:r>
            <a:r>
              <a:rPr lang="en-US" sz="1800" b="1" dirty="0"/>
              <a:t>the host</a:t>
            </a:r>
            <a:r>
              <a:rPr lang="en-US" sz="1800" dirty="0"/>
              <a:t>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/>
              <a:t>+/-  </a:t>
            </a:r>
            <a:r>
              <a:rPr lang="en-US" sz="1800" dirty="0"/>
              <a:t>(positive relationship for one and negative for the other)</a:t>
            </a:r>
          </a:p>
        </p:txBody>
      </p:sp>
      <p:pic>
        <p:nvPicPr>
          <p:cNvPr id="5122" name="Picture 2" descr="https://745515a37222097b0902-74ef300a2b2b2d9e236c9459912aaf20.ssl.cf2.rackcdn.com/87b96f328cc5da1a8564ffcf4bbfa9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3155322"/>
            <a:ext cx="3402530" cy="22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2.staticflickr.com/6/5235/5914546478_c553946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1" y="3155322"/>
            <a:ext cx="3385600" cy="22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026" y="3469813"/>
            <a:ext cx="2912346" cy="16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Buddies!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matching activity! </a:t>
            </a:r>
          </a:p>
          <a:p>
            <a:r>
              <a:rPr lang="en-US" dirty="0"/>
              <a:t>Draw a card from the deck and find your symbiosis buddy! </a:t>
            </a:r>
          </a:p>
          <a:p>
            <a:r>
              <a:rPr lang="en-US" dirty="0"/>
              <a:t>What symbiotic relationship do you have with your buddy? </a:t>
            </a:r>
          </a:p>
          <a:p>
            <a:endParaRPr lang="en-US" dirty="0"/>
          </a:p>
          <a:p>
            <a:r>
              <a:rPr lang="en-US" dirty="0"/>
              <a:t>Let’s play a game!! </a:t>
            </a:r>
          </a:p>
        </p:txBody>
      </p:sp>
      <p:pic>
        <p:nvPicPr>
          <p:cNvPr id="4" name="Picture 3" descr="Math Card Games for the Class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05" y="3194703"/>
            <a:ext cx="4452425" cy="2782765"/>
          </a:xfrm>
          <a:prstGeom prst="rect">
            <a:avLst/>
          </a:prstGeom>
        </p:spPr>
      </p:pic>
      <p:pic>
        <p:nvPicPr>
          <p:cNvPr id="5" name="Picture 4" descr="Email This BlogThis! Share to Twitter Share to Facebo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75" y="1845734"/>
            <a:ext cx="2286005" cy="17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Goldenrod Gall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more fun! </a:t>
            </a:r>
          </a:p>
          <a:p>
            <a:r>
              <a:rPr lang="en-US" dirty="0"/>
              <a:t>Investigating Goldenrod Galls!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8" y="2618435"/>
            <a:ext cx="3537666" cy="3537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46" y="3515933"/>
            <a:ext cx="2891764" cy="1693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873" y="3024305"/>
            <a:ext cx="2085505" cy="2672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763" y="5565827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Life Cycle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4946" y="5327824"/>
            <a:ext cx="224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Wasp Larvae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09141" y="4170753"/>
            <a:ext cx="149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Goldenrod Fly Larvae </a:t>
            </a:r>
          </a:p>
        </p:txBody>
      </p:sp>
    </p:spTree>
    <p:extLst>
      <p:ext uri="{BB962C8B-B14F-4D97-AF65-F5344CB8AC3E}">
        <p14:creationId xmlns:p14="http://schemas.microsoft.com/office/powerpoint/2010/main" val="123973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Galls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14868"/>
            <a:ext cx="2591437" cy="197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52" y="2110929"/>
            <a:ext cx="2026249" cy="3039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310" y="2514868"/>
            <a:ext cx="3086370" cy="2308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4665873"/>
            <a:ext cx="259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Apple Gall or Ball Gall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4250" y="5310053"/>
            <a:ext cx="216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Elliptical Gall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3842" y="5008139"/>
            <a:ext cx="29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Rosette gall or Flower Gall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0766" y="5054305"/>
            <a:ext cx="238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Eggs </a:t>
            </a:r>
            <a:r>
              <a:rPr lang="en-US" dirty="0" err="1"/>
              <a:t>layed</a:t>
            </a:r>
            <a:r>
              <a:rPr lang="en-US" dirty="0"/>
              <a:t> in Spring</a:t>
            </a:r>
          </a:p>
          <a:p>
            <a:pPr algn="ctr"/>
            <a:r>
              <a:rPr lang="en-US" dirty="0"/>
              <a:t>Goldenrod Fly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676" y="5674680"/>
            <a:ext cx="216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Eggs </a:t>
            </a:r>
            <a:r>
              <a:rPr lang="en-US" dirty="0" err="1"/>
              <a:t>layed</a:t>
            </a:r>
            <a:r>
              <a:rPr lang="en-US" dirty="0"/>
              <a:t> in Fall</a:t>
            </a:r>
          </a:p>
          <a:p>
            <a:pPr algn="ctr"/>
            <a:r>
              <a:rPr lang="en-US" dirty="0"/>
              <a:t>Goldenrod Gall Moth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4146" y="5494719"/>
            <a:ext cx="277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Eggs </a:t>
            </a:r>
            <a:r>
              <a:rPr lang="en-US" dirty="0" err="1"/>
              <a:t>layed</a:t>
            </a:r>
            <a:r>
              <a:rPr lang="en-US" dirty="0"/>
              <a:t> in Summer</a:t>
            </a:r>
          </a:p>
          <a:p>
            <a:pPr algn="ctr"/>
            <a:r>
              <a:rPr lang="en-US" dirty="0"/>
              <a:t>Goldenrod Midge </a:t>
            </a:r>
          </a:p>
        </p:txBody>
      </p:sp>
    </p:spTree>
    <p:extLst>
      <p:ext uri="{BB962C8B-B14F-4D97-AF65-F5344CB8AC3E}">
        <p14:creationId xmlns:p14="http://schemas.microsoft.com/office/powerpoint/2010/main" val="27694118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</TotalTime>
  <Words>357</Words>
  <Application>Microsoft Office PowerPoint</Application>
  <PresentationFormat>Widescreen</PresentationFormat>
  <Paragraphs>79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Eurostile</vt:lpstr>
      <vt:lpstr>Wingdings</vt:lpstr>
      <vt:lpstr>Retrospect</vt:lpstr>
      <vt:lpstr>October 20</vt:lpstr>
      <vt:lpstr>Ecology </vt:lpstr>
      <vt:lpstr>Three Types of Symbiosis </vt:lpstr>
      <vt:lpstr>Three Types of Symbiosis</vt:lpstr>
      <vt:lpstr>Three Types of Symbiosis</vt:lpstr>
      <vt:lpstr>Three Types of Symbiosis</vt:lpstr>
      <vt:lpstr>Good Buddies! </vt:lpstr>
      <vt:lpstr>Goldenrod Gall Dissection</vt:lpstr>
      <vt:lpstr>Three Kinds of Galls </vt:lpstr>
      <vt:lpstr>Predator/Prey Relationships</vt:lpstr>
      <vt:lpstr>Predator or Prey?</vt:lpstr>
      <vt:lpstr>Most Consumer Species Feed on Live Organisms of Other Species </vt:lpstr>
      <vt:lpstr>Most Consumer Species Feed on Live Organisms of Other Species</vt:lpstr>
      <vt:lpstr>Predation: Population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Lauren Borer</dc:creator>
  <cp:lastModifiedBy>Lauren Borer</cp:lastModifiedBy>
  <cp:revision>20</cp:revision>
  <dcterms:created xsi:type="dcterms:W3CDTF">2015-10-09T01:44:36Z</dcterms:created>
  <dcterms:modified xsi:type="dcterms:W3CDTF">2016-10-01T15:26:44Z</dcterms:modified>
</cp:coreProperties>
</file>