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56" r:id="rId2"/>
    <p:sldId id="266" r:id="rId3"/>
    <p:sldId id="261" r:id="rId4"/>
    <p:sldId id="286" r:id="rId5"/>
    <p:sldId id="262" r:id="rId6"/>
    <p:sldId id="263" r:id="rId7"/>
    <p:sldId id="267" r:id="rId8"/>
    <p:sldId id="268" r:id="rId9"/>
    <p:sldId id="264" r:id="rId10"/>
    <p:sldId id="269" r:id="rId11"/>
    <p:sldId id="265" r:id="rId12"/>
    <p:sldId id="274" r:id="rId13"/>
    <p:sldId id="270" r:id="rId14"/>
    <p:sldId id="275" r:id="rId15"/>
    <p:sldId id="276" r:id="rId16"/>
    <p:sldId id="277" r:id="rId17"/>
    <p:sldId id="278" r:id="rId18"/>
    <p:sldId id="279" r:id="rId19"/>
    <p:sldId id="280" r:id="rId20"/>
    <p:sldId id="281" r:id="rId21"/>
    <p:sldId id="282" r:id="rId22"/>
    <p:sldId id="283" r:id="rId23"/>
    <p:sldId id="284" r:id="rId24"/>
    <p:sldId id="287" r:id="rId25"/>
    <p:sldId id="285" r:id="rId26"/>
    <p:sldId id="258" r:id="rId27"/>
    <p:sldId id="259" r:id="rId28"/>
    <p:sldId id="257" r:id="rId29"/>
    <p:sldId id="260"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8" autoAdjust="0"/>
    <p:restoredTop sz="91638" autoAdjust="0"/>
  </p:normalViewPr>
  <p:slideViewPr>
    <p:cSldViewPr snapToGrid="0" snapToObjects="1">
      <p:cViewPr varScale="1">
        <p:scale>
          <a:sx n="66" d="100"/>
          <a:sy n="66" d="100"/>
        </p:scale>
        <p:origin x="150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BD72E7-D2D1-494C-81CF-8E3D5D1ADD06}" type="datetimeFigureOut">
              <a:rPr lang="en-US" smtClean="0"/>
              <a:pPr/>
              <a:t>9/16/2016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494CC6-928E-914D-B28D-C557239D6E3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youtube.com/watch?v=bgRnVhbfIKQ"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Photograph taken from http://www.edupics.com/photo-vulcano-volcanic-eruption-i7673.html.  “</a:t>
            </a:r>
            <a:r>
              <a:rPr lang="en-US" sz="1200" kern="1200" dirty="0">
                <a:solidFill>
                  <a:schemeClr val="tx1"/>
                </a:solidFill>
                <a:latin typeface="+mn-lt"/>
                <a:ea typeface="+mn-ea"/>
                <a:cs typeface="+mn-cs"/>
              </a:rPr>
              <a:t>This image is a work of a United States Geological Survey employee. </a:t>
            </a:r>
            <a:r>
              <a:rPr lang="en-US" sz="1200" kern="1200" dirty="0" err="1">
                <a:solidFill>
                  <a:schemeClr val="tx1"/>
                </a:solidFill>
                <a:latin typeface="+mn-lt"/>
                <a:ea typeface="+mn-ea"/>
                <a:cs typeface="+mn-cs"/>
              </a:rPr>
              <a:t>Pu'u</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O'o</a:t>
            </a:r>
            <a:r>
              <a:rPr lang="en-US" sz="1200" kern="1200" dirty="0">
                <a:solidFill>
                  <a:schemeClr val="tx1"/>
                </a:solidFill>
                <a:latin typeface="+mn-lt"/>
                <a:ea typeface="+mn-ea"/>
                <a:cs typeface="+mn-cs"/>
              </a:rPr>
              <a:t>, a Volcanic cone on Kilauea, Hawaii.”</a:t>
            </a:r>
            <a:endParaRPr lang="en-US" sz="120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Video clips of eruptions:</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http://</a:t>
            </a:r>
            <a:r>
              <a:rPr lang="en-US" sz="1200" dirty="0" err="1"/>
              <a:t>www.youtube.com/watch?v</a:t>
            </a:r>
            <a:r>
              <a:rPr lang="en-US" sz="1200" dirty="0"/>
              <a:t>=cPih-0Fx0vc</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hlinkClick r:id="rId3"/>
              </a:rPr>
              <a:t>http://www.youtube.com/watch?v=bgRnVhbfIKQ</a:t>
            </a:r>
            <a:endParaRPr lang="en-US" sz="120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http://</a:t>
            </a:r>
            <a:r>
              <a:rPr lang="en-US" sz="1200" dirty="0" err="1"/>
              <a:t>www.youtube.com/watch?v</a:t>
            </a:r>
            <a:r>
              <a:rPr lang="en-US" sz="1200" dirty="0"/>
              <a:t>=fRU22t1BhNY&amp;feature=channel</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http://</a:t>
            </a:r>
            <a:r>
              <a:rPr lang="en-US" sz="1200" dirty="0" err="1"/>
              <a:t>www.youtube.com/watch?v</a:t>
            </a:r>
            <a:r>
              <a:rPr lang="en-US" sz="1200" dirty="0"/>
              <a:t>=488BkTUsMa4&amp;NR=1&amp;feature=</a:t>
            </a:r>
            <a:r>
              <a:rPr lang="en-US" sz="1200" dirty="0" err="1"/>
              <a:t>fvwp</a:t>
            </a:r>
            <a:endParaRPr lang="en-US" sz="120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http://</a:t>
            </a:r>
            <a:r>
              <a:rPr lang="en-US" sz="1200" dirty="0" err="1"/>
              <a:t>www.youtube.com/watch?v</a:t>
            </a:r>
            <a:r>
              <a:rPr lang="en-US" sz="1200" dirty="0"/>
              <a:t>=CgpNqrR318U&amp;feature=channel</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http://</a:t>
            </a:r>
            <a:r>
              <a:rPr lang="en-US" sz="1200" dirty="0" err="1"/>
              <a:t>www.youtube.com/watch?v</a:t>
            </a:r>
            <a:r>
              <a:rPr lang="en-US" sz="1200" dirty="0"/>
              <a:t>=2PRkSFkxgmw&amp;feature=channel</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http://</a:t>
            </a:r>
            <a:r>
              <a:rPr lang="en-US" sz="1200" dirty="0" err="1"/>
              <a:t>www.youtube.com/watch?v</a:t>
            </a:r>
            <a:r>
              <a:rPr lang="en-US" sz="1200" dirty="0"/>
              <a:t>=-LHwI62uJfk</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http://</a:t>
            </a:r>
            <a:r>
              <a:rPr lang="en-US" sz="1200" dirty="0" err="1"/>
              <a:t>www.youtube.com/watch?v</a:t>
            </a:r>
            <a:r>
              <a:rPr lang="en-US" sz="1200" dirty="0"/>
              <a:t>=y3aqFCT87_E</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http://</a:t>
            </a:r>
            <a:r>
              <a:rPr lang="en-US" sz="1200" dirty="0" err="1"/>
              <a:t>www.youtube.com/watch?v</a:t>
            </a:r>
            <a:r>
              <a:rPr lang="en-US" sz="1200" dirty="0"/>
              <a:t>=RgoNJ0CfdSQ&amp;feature=</a:t>
            </a:r>
            <a:r>
              <a:rPr lang="en-US" sz="1200" dirty="0" err="1"/>
              <a:t>fvst</a:t>
            </a:r>
            <a:endParaRPr lang="en-US" sz="120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This lecture provided a review of longitude and latitude and some volcanic topics that students may already know.  We assume that many students will have learned how to use maps but may have struggled with it or forgotten it.  We help them review their mapping skills by mapping the locations of volcanoes as a way of introduce volcanoes and get the students thinking about what causes volcanoes.  They may have already learned that earthquakes occur on plate boundaries and/or that evidence for plate tectonics includes the location of earthquakes and volcanoes along plate boundaries.  Hopefully this lecture and activity will remind them of these lessons.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Introduce the topic of discussion: we will review some things the students might already know about volcanoes.  We will discuss the locations of volcanoes and the types of volcanoes.  The links on this slide open videos on the Internet of volcanic eruptions.  These short 30 sec – 3 min videos are intended to motivate the topic and get students excited and interested in learning about what makes the volcanoes work.</a:t>
            </a:r>
          </a:p>
        </p:txBody>
      </p:sp>
      <p:sp>
        <p:nvSpPr>
          <p:cNvPr id="4" name="Slide Number Placeholder 3"/>
          <p:cNvSpPr>
            <a:spLocks noGrp="1"/>
          </p:cNvSpPr>
          <p:nvPr>
            <p:ph type="sldNum" sz="quarter" idx="10"/>
          </p:nvPr>
        </p:nvSpPr>
        <p:spPr/>
        <p:txBody>
          <a:bodyPr/>
          <a:lstStyle/>
          <a:p>
            <a:fld id="{52494CC6-928E-914D-B28D-C557239D6E3B}"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Diagram taken from </a:t>
            </a:r>
            <a:r>
              <a:rPr lang="en-US" dirty="0" err="1"/>
              <a:t>http://www.climatechangematters.net.au/LOTS/Earth/sub/volcanoes/volcanoes.htm</a:t>
            </a:r>
            <a:endParaRPr lang="en-US" dirty="0"/>
          </a:p>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This picture shows the three different types of volcanoes.  Keep in mind the figure is not to scale.  The shield volcano is the largest of the three and is made of very fluid lava that flows quickly.  Layers of lava build up over time.  It is very wide, but not nearly as tall as it is wide.  It has very gently sloped sides.</a:t>
            </a:r>
          </a:p>
          <a:p>
            <a:endParaRPr lang="en-US" dirty="0"/>
          </a:p>
          <a:p>
            <a:r>
              <a:rPr lang="en-US" sz="1200" kern="1200" dirty="0">
                <a:solidFill>
                  <a:schemeClr val="tx1"/>
                </a:solidFill>
                <a:latin typeface="+mn-lt"/>
                <a:ea typeface="+mn-ea"/>
                <a:cs typeface="+mn-cs"/>
              </a:rPr>
              <a:t>Cinder cones are the most common type of volcanoes on earth.  They explode once or perhaps a few times and then never erupt again.  Because they erupt for a brief period of time, they are the smallest type of volcano.  They are made up of mostly ash and cinders (hot rocks).  They have a broad, flat top.</a:t>
            </a: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Composite volcanoes, or stratovolcanoes, can erupt with lava at times and with ash and cinders at others.  Its slopes are quite steep and it has a sharp peak since it alternates between lava and ash and cinders. Stratovolcanoes can be fairly large, but not nearly as large as some shield volcanoes.</a:t>
            </a:r>
          </a:p>
          <a:p>
            <a:endParaRPr lang="en-US" dirty="0"/>
          </a:p>
        </p:txBody>
      </p:sp>
      <p:sp>
        <p:nvSpPr>
          <p:cNvPr id="4" name="Slide Number Placeholder 3"/>
          <p:cNvSpPr>
            <a:spLocks noGrp="1"/>
          </p:cNvSpPr>
          <p:nvPr>
            <p:ph type="sldNum" sz="quarter" idx="10"/>
          </p:nvPr>
        </p:nvSpPr>
        <p:spPr/>
        <p:txBody>
          <a:bodyPr/>
          <a:lstStyle/>
          <a:p>
            <a:fld id="{52494CC6-928E-914D-B28D-C557239D6E3B}"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Diagram taken from http://geophysics.ou.edu/geol1114/notes/volcanoes/volcanic.html</a:t>
            </a:r>
          </a:p>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This slide puts the relative size of volcanoes into prospective.  The shield volcano is enormous compared with the composite volcano and cinder cone.</a:t>
            </a:r>
          </a:p>
          <a:p>
            <a:endParaRPr lang="en-US" dirty="0"/>
          </a:p>
        </p:txBody>
      </p:sp>
      <p:sp>
        <p:nvSpPr>
          <p:cNvPr id="4" name="Slide Number Placeholder 3"/>
          <p:cNvSpPr>
            <a:spLocks noGrp="1"/>
          </p:cNvSpPr>
          <p:nvPr>
            <p:ph type="sldNum" sz="quarter" idx="10"/>
          </p:nvPr>
        </p:nvSpPr>
        <p:spPr/>
        <p:txBody>
          <a:bodyPr/>
          <a:lstStyle/>
          <a:p>
            <a:fld id="{52494CC6-928E-914D-B28D-C557239D6E3B}"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This slide summarizes the information from the previous two slides.  Shield volcanoes are the largest and are formed at hot spots; stratovolcanoes are the most explosive and are usually formed at subduction zones; and cinder cones are the most common, the smallest, they are short-lived, and they also form at subduction zones. Cinder cones can be found at shield volcanoes as well as stratovolcanoes.  They are more common on the latter but can also be </a:t>
            </a:r>
            <a:r>
              <a:rPr lang="en-US" sz="1200" kern="1200">
                <a:solidFill>
                  <a:schemeClr val="tx1"/>
                </a:solidFill>
                <a:latin typeface="+mn-lt"/>
                <a:ea typeface="+mn-ea"/>
                <a:cs typeface="+mn-cs"/>
              </a:rPr>
              <a:t>found on </a:t>
            </a:r>
            <a:r>
              <a:rPr lang="en-US" sz="1200" kern="1200" dirty="0">
                <a:solidFill>
                  <a:schemeClr val="tx1"/>
                </a:solidFill>
                <a:latin typeface="+mn-lt"/>
                <a:ea typeface="+mn-ea"/>
                <a:cs typeface="+mn-cs"/>
              </a:rPr>
              <a:t>the former. </a:t>
            </a:r>
          </a:p>
          <a:p>
            <a:endParaRPr lang="en-US" dirty="0"/>
          </a:p>
        </p:txBody>
      </p:sp>
      <p:sp>
        <p:nvSpPr>
          <p:cNvPr id="4" name="Slide Number Placeholder 3"/>
          <p:cNvSpPr>
            <a:spLocks noGrp="1"/>
          </p:cNvSpPr>
          <p:nvPr>
            <p:ph type="sldNum" sz="quarter" idx="10"/>
          </p:nvPr>
        </p:nvSpPr>
        <p:spPr/>
        <p:txBody>
          <a:bodyPr/>
          <a:lstStyle/>
          <a:p>
            <a:fld id="{52494CC6-928E-914D-B28D-C557239D6E3B}"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Picture taken from http://</a:t>
            </a:r>
            <a:r>
              <a:rPr lang="en-US" dirty="0" err="1"/>
              <a:t>www.volcano.si.edu/world/volcano.cfm?vnum</a:t>
            </a:r>
            <a:r>
              <a:rPr lang="en-US" dirty="0"/>
              <a:t>=1302-03-&amp;volpage=photos.</a:t>
            </a:r>
            <a:r>
              <a:rPr lang="en-US" baseline="0" dirty="0"/>
              <a:t>  “</a:t>
            </a:r>
            <a:r>
              <a:rPr lang="en-US" sz="1200" kern="1200" dirty="0">
                <a:solidFill>
                  <a:schemeClr val="tx1"/>
                </a:solidFill>
                <a:latin typeface="+mn-lt"/>
                <a:ea typeface="+mn-ea"/>
                <a:cs typeface="+mn-cs"/>
              </a:rPr>
              <a:t>Mauna Kea (left) and Mauna Loa (right), both over 4000 </a:t>
            </a:r>
            <a:r>
              <a:rPr lang="en-US" sz="1200" kern="1200" dirty="0" err="1">
                <a:solidFill>
                  <a:schemeClr val="tx1"/>
                </a:solidFill>
                <a:latin typeface="+mn-lt"/>
                <a:ea typeface="+mn-ea"/>
                <a:cs typeface="+mn-cs"/>
              </a:rPr>
              <a:t>m</a:t>
            </a:r>
            <a:r>
              <a:rPr lang="en-US" sz="1200" kern="1200" dirty="0">
                <a:solidFill>
                  <a:schemeClr val="tx1"/>
                </a:solidFill>
                <a:latin typeface="+mn-lt"/>
                <a:ea typeface="+mn-ea"/>
                <a:cs typeface="+mn-cs"/>
              </a:rPr>
              <a:t> above sea level, are the world's largest active volcanoes, rising nearly 9 km above the sea floor around the island of Hawaii. This aerial view from the NW shows the contrasting morphologies of these two shield volcanoes. In contrast to the smooth profile of Mauna Loa, Mauna Kea's early shield volcano morphology is modified by the late-stage products of explosive eruptions. </a:t>
            </a:r>
            <a:r>
              <a:rPr lang="en-US" sz="1200" i="1" kern="1200" dirty="0">
                <a:solidFill>
                  <a:schemeClr val="tx1"/>
                </a:solidFill>
                <a:latin typeface="+mn-lt"/>
                <a:ea typeface="+mn-ea"/>
                <a:cs typeface="+mn-cs"/>
              </a:rPr>
              <a:t>Photo by Lee Siebert, 1987 (Smithsonian Institution).”</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i="1" kern="1200" dirty="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This slide shows the shield volcanoes Mauna Loa and Mauna Kea in Hawaii. </a:t>
            </a:r>
            <a:endParaRPr lang="en-US" sz="1200" i="1"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2494CC6-928E-914D-B28D-C557239D6E3B}"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Photograph taken from http://</a:t>
            </a:r>
            <a:r>
              <a:rPr lang="en-US" dirty="0" err="1"/>
              <a:t>www.volcano.si.edu/world/volcano.cfm?vnum</a:t>
            </a:r>
            <a:r>
              <a:rPr lang="en-US" dirty="0"/>
              <a:t>=1105-02-&amp;volpage=photos.  “</a:t>
            </a:r>
            <a:r>
              <a:rPr lang="en-US" sz="1200" kern="1200" dirty="0">
                <a:solidFill>
                  <a:schemeClr val="tx1"/>
                </a:solidFill>
                <a:latin typeface="+mn-lt"/>
                <a:ea typeface="+mn-ea"/>
                <a:cs typeface="+mn-cs"/>
              </a:rPr>
              <a:t>Alaska's Mount Wrangell is one of the most voluminous andesitic shield volcanoes in the world and is more than three times the volume of Mount Rainier. The massive volcano has a diameter of 30 km at 2000 </a:t>
            </a:r>
            <a:r>
              <a:rPr lang="en-US" sz="1200" kern="1200" dirty="0" err="1">
                <a:solidFill>
                  <a:schemeClr val="tx1"/>
                </a:solidFill>
                <a:latin typeface="+mn-lt"/>
                <a:ea typeface="+mn-ea"/>
                <a:cs typeface="+mn-cs"/>
              </a:rPr>
              <a:t>m</a:t>
            </a:r>
            <a:r>
              <a:rPr lang="en-US" sz="1200" kern="1200" dirty="0">
                <a:solidFill>
                  <a:schemeClr val="tx1"/>
                </a:solidFill>
                <a:latin typeface="+mn-lt"/>
                <a:ea typeface="+mn-ea"/>
                <a:cs typeface="+mn-cs"/>
              </a:rPr>
              <a:t> elevation and a volume of about 900 cu km. Eruption of unusually fluid andesitic lavas at high eruption rates produced long lava flows that contributed to its low-angle shield morphology. The small snow-covered peak on the left is Mount </a:t>
            </a:r>
            <a:r>
              <a:rPr lang="en-US" sz="1200" kern="1200" dirty="0" err="1">
                <a:solidFill>
                  <a:schemeClr val="tx1"/>
                </a:solidFill>
                <a:latin typeface="+mn-lt"/>
                <a:ea typeface="+mn-ea"/>
                <a:cs typeface="+mn-cs"/>
              </a:rPr>
              <a:t>Zanetti</a:t>
            </a:r>
            <a:r>
              <a:rPr lang="en-US" sz="1200" kern="1200" dirty="0">
                <a:solidFill>
                  <a:schemeClr val="tx1"/>
                </a:solidFill>
                <a:latin typeface="+mn-lt"/>
                <a:ea typeface="+mn-ea"/>
                <a:cs typeface="+mn-cs"/>
              </a:rPr>
              <a:t>, a flank vent about the same volume as St. Helens. Wrangell is seen here from </a:t>
            </a:r>
            <a:r>
              <a:rPr lang="en-US" sz="1200" kern="1200" dirty="0" err="1">
                <a:solidFill>
                  <a:schemeClr val="tx1"/>
                </a:solidFill>
                <a:latin typeface="+mn-lt"/>
                <a:ea typeface="+mn-ea"/>
                <a:cs typeface="+mn-cs"/>
              </a:rPr>
              <a:t>Glenallen</a:t>
            </a:r>
            <a:r>
              <a:rPr lang="en-US" sz="1200" kern="1200" dirty="0">
                <a:solidFill>
                  <a:schemeClr val="tx1"/>
                </a:solidFill>
                <a:latin typeface="+mn-lt"/>
                <a:ea typeface="+mn-ea"/>
                <a:cs typeface="+mn-cs"/>
              </a:rPr>
              <a:t>, 80 km to the </a:t>
            </a:r>
            <a:r>
              <a:rPr lang="en-US" sz="1200" kern="1200" dirty="0" err="1">
                <a:solidFill>
                  <a:schemeClr val="tx1"/>
                </a:solidFill>
                <a:latin typeface="+mn-lt"/>
                <a:ea typeface="+mn-ea"/>
                <a:cs typeface="+mn-cs"/>
              </a:rPr>
              <a:t>west.</a:t>
            </a:r>
            <a:r>
              <a:rPr lang="en-US" sz="1200" i="1" kern="1200" dirty="0" err="1">
                <a:solidFill>
                  <a:schemeClr val="tx1"/>
                </a:solidFill>
                <a:latin typeface="+mn-lt"/>
                <a:ea typeface="+mn-ea"/>
                <a:cs typeface="+mn-cs"/>
              </a:rPr>
              <a:t>Photo</a:t>
            </a:r>
            <a:r>
              <a:rPr lang="en-US" sz="1200" i="1" kern="1200" dirty="0">
                <a:solidFill>
                  <a:schemeClr val="tx1"/>
                </a:solidFill>
                <a:latin typeface="+mn-lt"/>
                <a:ea typeface="+mn-ea"/>
                <a:cs typeface="+mn-cs"/>
              </a:rPr>
              <a:t> by Chris Nye (Alaska Division of Geological and Geophysical Surveys).”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i="1" kern="1200" dirty="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This slide shows the shield volcano Mt. Wrangell in Alaska.</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i="1"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2494CC6-928E-914D-B28D-C557239D6E3B}"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Photograph taken from http://</a:t>
            </a:r>
            <a:r>
              <a:rPr lang="en-US" dirty="0" err="1"/>
              <a:t>www.volcano.si.edu/world/volcano.cfm?vnum</a:t>
            </a:r>
            <a:r>
              <a:rPr lang="en-US" dirty="0"/>
              <a:t>=0703-03=&amp;</a:t>
            </a:r>
            <a:r>
              <a:rPr lang="en-US" dirty="0" err="1"/>
              <a:t>volpage</a:t>
            </a:r>
            <a:r>
              <a:rPr lang="en-US" dirty="0"/>
              <a:t>=photos.  “</a:t>
            </a:r>
            <a:r>
              <a:rPr lang="en-US" sz="1200" kern="1200" dirty="0" err="1">
                <a:solidFill>
                  <a:schemeClr val="tx1"/>
                </a:solidFill>
                <a:latin typeface="+mn-lt"/>
                <a:ea typeface="+mn-ea"/>
                <a:cs typeface="+mn-cs"/>
              </a:rPr>
              <a:t>Mayon</a:t>
            </a:r>
            <a:r>
              <a:rPr lang="en-US" sz="1200" kern="1200" dirty="0">
                <a:solidFill>
                  <a:schemeClr val="tx1"/>
                </a:solidFill>
                <a:latin typeface="+mn-lt"/>
                <a:ea typeface="+mn-ea"/>
                <a:cs typeface="+mn-cs"/>
              </a:rPr>
              <a:t> volcano in the Philippines is one of Earth's best examples of a classic, conical stratovolcano. Its symmetrical morphology is the exception rather than the rule, and is the result of eruptions that are restricted to a single central conduit at the summit of the volcano. Eruptions are frequent enough at </a:t>
            </a:r>
            <a:r>
              <a:rPr lang="en-US" sz="1200" kern="1200" dirty="0" err="1">
                <a:solidFill>
                  <a:schemeClr val="tx1"/>
                </a:solidFill>
                <a:latin typeface="+mn-lt"/>
                <a:ea typeface="+mn-ea"/>
                <a:cs typeface="+mn-cs"/>
              </a:rPr>
              <a:t>Mayon</a:t>
            </a:r>
            <a:r>
              <a:rPr lang="en-US" sz="1200" kern="1200" dirty="0">
                <a:solidFill>
                  <a:schemeClr val="tx1"/>
                </a:solidFill>
                <a:latin typeface="+mn-lt"/>
                <a:ea typeface="+mn-ea"/>
                <a:cs typeface="+mn-cs"/>
              </a:rPr>
              <a:t>, the most active volcano in the Philippines, to overcome erosive forces that quickly modify the slopes of most </a:t>
            </a:r>
            <a:r>
              <a:rPr lang="en-US" sz="1200" kern="1200" dirty="0" err="1">
                <a:solidFill>
                  <a:schemeClr val="tx1"/>
                </a:solidFill>
                <a:latin typeface="+mn-lt"/>
                <a:ea typeface="+mn-ea"/>
                <a:cs typeface="+mn-cs"/>
              </a:rPr>
              <a:t>volcanoes.</a:t>
            </a:r>
            <a:r>
              <a:rPr lang="en-US" sz="1200" i="1" kern="1200" dirty="0" err="1">
                <a:solidFill>
                  <a:schemeClr val="tx1"/>
                </a:solidFill>
                <a:latin typeface="+mn-lt"/>
                <a:ea typeface="+mn-ea"/>
                <a:cs typeface="+mn-cs"/>
              </a:rPr>
              <a:t>Photo</a:t>
            </a:r>
            <a:r>
              <a:rPr lang="en-US" sz="1200" i="1" kern="1200" dirty="0">
                <a:solidFill>
                  <a:schemeClr val="tx1"/>
                </a:solidFill>
                <a:latin typeface="+mn-lt"/>
                <a:ea typeface="+mn-ea"/>
                <a:cs typeface="+mn-cs"/>
              </a:rPr>
              <a:t> by Chris Newhall, 1993 (U.S. Geological Survey).”</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i="1" kern="1200" dirty="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This slide shows the stratovolcano </a:t>
            </a:r>
            <a:r>
              <a:rPr lang="en-US" sz="1200" kern="1200" dirty="0" err="1">
                <a:solidFill>
                  <a:schemeClr val="tx1"/>
                </a:solidFill>
                <a:latin typeface="+mn-lt"/>
                <a:ea typeface="+mn-ea"/>
                <a:cs typeface="+mn-cs"/>
              </a:rPr>
              <a:t>Mayon</a:t>
            </a:r>
            <a:r>
              <a:rPr lang="en-US" sz="1200" kern="1200" dirty="0">
                <a:solidFill>
                  <a:schemeClr val="tx1"/>
                </a:solidFill>
                <a:latin typeface="+mn-lt"/>
                <a:ea typeface="+mn-ea"/>
                <a:cs typeface="+mn-cs"/>
              </a:rPr>
              <a:t> in the Philippines.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i="1"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2494CC6-928E-914D-B28D-C557239D6E3B}"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Picture</a:t>
            </a:r>
            <a:r>
              <a:rPr lang="en-US" baseline="0" dirty="0"/>
              <a:t> taken from http://</a:t>
            </a:r>
            <a:r>
              <a:rPr lang="en-US" baseline="0" dirty="0" err="1"/>
              <a:t>www.volcano.si.edu/world/volcano.cfm?vnum</a:t>
            </a:r>
            <a:r>
              <a:rPr lang="en-US" baseline="0" dirty="0"/>
              <a:t>=1201-03-&amp;volpage=photos.  “</a:t>
            </a:r>
            <a:r>
              <a:rPr lang="en-US" sz="1200" kern="1200" dirty="0">
                <a:solidFill>
                  <a:schemeClr val="tx1"/>
                </a:solidFill>
                <a:latin typeface="+mn-lt"/>
                <a:ea typeface="+mn-ea"/>
                <a:cs typeface="+mn-cs"/>
              </a:rPr>
              <a:t>Stratovolcanoes, also known as composite volcanoes, are built up by accumulated layers of lava flows and fragmental material from explosive eruptions. Glacier-clad Mount Rainier, seen here from the NW, is the most prominent stratovolcano in the Cascade Range. Most eruptions originate from a central conduit, which produces the common conical profile of stratovolcanoes, but flank eruptions also occur. Both isolated stratovolcanoes like Mount Rainier and compound volcanoes formed by overlapping cones are </a:t>
            </a:r>
            <a:r>
              <a:rPr lang="en-US" sz="1200" kern="1200" dirty="0" err="1">
                <a:solidFill>
                  <a:schemeClr val="tx1"/>
                </a:solidFill>
                <a:latin typeface="+mn-lt"/>
                <a:ea typeface="+mn-ea"/>
                <a:cs typeface="+mn-cs"/>
              </a:rPr>
              <a:t>common.</a:t>
            </a:r>
            <a:r>
              <a:rPr lang="en-US" sz="1200" i="1" kern="1200" dirty="0" err="1">
                <a:solidFill>
                  <a:schemeClr val="tx1"/>
                </a:solidFill>
                <a:latin typeface="+mn-lt"/>
                <a:ea typeface="+mn-ea"/>
                <a:cs typeface="+mn-cs"/>
              </a:rPr>
              <a:t>Photo</a:t>
            </a:r>
            <a:r>
              <a:rPr lang="en-US" sz="1200" i="1" kern="1200" dirty="0">
                <a:solidFill>
                  <a:schemeClr val="tx1"/>
                </a:solidFill>
                <a:latin typeface="+mn-lt"/>
                <a:ea typeface="+mn-ea"/>
                <a:cs typeface="+mn-cs"/>
              </a:rPr>
              <a:t> by Lee Siebert, 1983 (Smithsonian Institution).”</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i="1" kern="1200" dirty="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This slide shows the stratovolcano Mt. Rainier in Washington.</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i="1"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2494CC6-928E-914D-B28D-C557239D6E3B}"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Picture taken from http://</a:t>
            </a:r>
            <a:r>
              <a:rPr lang="en-US" dirty="0" err="1"/>
              <a:t>www.volcano.si.edu/world/volcano.cfm?vnum</a:t>
            </a:r>
            <a:r>
              <a:rPr lang="en-US" dirty="0"/>
              <a:t>=0600-01=&amp;</a:t>
            </a:r>
            <a:r>
              <a:rPr lang="en-US" dirty="0" err="1"/>
              <a:t>volpage</a:t>
            </a:r>
            <a:r>
              <a:rPr lang="en-US" dirty="0"/>
              <a:t>=photos.  “</a:t>
            </a:r>
            <a:r>
              <a:rPr lang="en-US" sz="1200" kern="1200" dirty="0">
                <a:solidFill>
                  <a:schemeClr val="tx1"/>
                </a:solidFill>
                <a:latin typeface="+mn-lt"/>
                <a:ea typeface="+mn-ea"/>
                <a:cs typeface="+mn-cs"/>
              </a:rPr>
              <a:t>The 1991 eruption dramatically modified the morphology of the central cinder cone on the small Barren Island, one of the Andaman Islands, north of Sumatra. During the eruption the height of the cinder cone was lowered from 305 </a:t>
            </a:r>
            <a:r>
              <a:rPr lang="en-US" sz="1200" kern="1200" dirty="0" err="1">
                <a:solidFill>
                  <a:schemeClr val="tx1"/>
                </a:solidFill>
                <a:latin typeface="+mn-lt"/>
                <a:ea typeface="+mn-ea"/>
                <a:cs typeface="+mn-cs"/>
              </a:rPr>
              <a:t>m</a:t>
            </a:r>
            <a:r>
              <a:rPr lang="en-US" sz="1200" kern="1200" dirty="0">
                <a:solidFill>
                  <a:schemeClr val="tx1"/>
                </a:solidFill>
                <a:latin typeface="+mn-lt"/>
                <a:ea typeface="+mn-ea"/>
                <a:cs typeface="+mn-cs"/>
              </a:rPr>
              <a:t> to 225 </a:t>
            </a:r>
            <a:r>
              <a:rPr lang="en-US" sz="1200" kern="1200" dirty="0" err="1">
                <a:solidFill>
                  <a:schemeClr val="tx1"/>
                </a:solidFill>
                <a:latin typeface="+mn-lt"/>
                <a:ea typeface="+mn-ea"/>
                <a:cs typeface="+mn-cs"/>
              </a:rPr>
              <a:t>m</a:t>
            </a:r>
            <a:r>
              <a:rPr lang="en-US" sz="1200" kern="1200" dirty="0">
                <a:solidFill>
                  <a:schemeClr val="tx1"/>
                </a:solidFill>
                <a:latin typeface="+mn-lt"/>
                <a:ea typeface="+mn-ea"/>
                <a:cs typeface="+mn-cs"/>
              </a:rPr>
              <a:t>, and the diameter of its crater increased from 60 </a:t>
            </a:r>
            <a:r>
              <a:rPr lang="en-US" sz="1200" kern="1200" dirty="0" err="1">
                <a:solidFill>
                  <a:schemeClr val="tx1"/>
                </a:solidFill>
                <a:latin typeface="+mn-lt"/>
                <a:ea typeface="+mn-ea"/>
                <a:cs typeface="+mn-cs"/>
              </a:rPr>
              <a:t>m</a:t>
            </a:r>
            <a:r>
              <a:rPr lang="en-US" sz="1200" kern="1200" dirty="0">
                <a:solidFill>
                  <a:schemeClr val="tx1"/>
                </a:solidFill>
                <a:latin typeface="+mn-lt"/>
                <a:ea typeface="+mn-ea"/>
                <a:cs typeface="+mn-cs"/>
              </a:rPr>
              <a:t> to about 200 </a:t>
            </a:r>
            <a:r>
              <a:rPr lang="en-US" sz="1200" kern="1200" dirty="0" err="1">
                <a:solidFill>
                  <a:schemeClr val="tx1"/>
                </a:solidFill>
                <a:latin typeface="+mn-lt"/>
                <a:ea typeface="+mn-ea"/>
                <a:cs typeface="+mn-cs"/>
              </a:rPr>
              <a:t>m</a:t>
            </a:r>
            <a:r>
              <a:rPr lang="en-US" sz="1200" kern="1200" dirty="0">
                <a:solidFill>
                  <a:schemeClr val="tx1"/>
                </a:solidFill>
                <a:latin typeface="+mn-lt"/>
                <a:ea typeface="+mn-ea"/>
                <a:cs typeface="+mn-cs"/>
              </a:rPr>
              <a:t>. Two small cinder cones also formed in the lava field west of the main </a:t>
            </a:r>
            <a:r>
              <a:rPr lang="en-US" sz="1200" kern="1200" dirty="0" err="1">
                <a:solidFill>
                  <a:schemeClr val="tx1"/>
                </a:solidFill>
                <a:latin typeface="+mn-lt"/>
                <a:ea typeface="+mn-ea"/>
                <a:cs typeface="+mn-cs"/>
              </a:rPr>
              <a:t>cone.</a:t>
            </a:r>
            <a:r>
              <a:rPr lang="en-US" sz="1200" i="1" kern="1200" dirty="0" err="1">
                <a:solidFill>
                  <a:schemeClr val="tx1"/>
                </a:solidFill>
                <a:latin typeface="+mn-lt"/>
                <a:ea typeface="+mn-ea"/>
                <a:cs typeface="+mn-cs"/>
              </a:rPr>
              <a:t>Photo</a:t>
            </a:r>
            <a:r>
              <a:rPr lang="en-US" sz="1200" i="1" kern="1200" dirty="0">
                <a:solidFill>
                  <a:schemeClr val="tx1"/>
                </a:solidFill>
                <a:latin typeface="+mn-lt"/>
                <a:ea typeface="+mn-ea"/>
                <a:cs typeface="+mn-cs"/>
              </a:rPr>
              <a:t> courtesy of D. </a:t>
            </a:r>
            <a:r>
              <a:rPr lang="en-US" sz="1200" i="1" kern="1200" dirty="0" err="1">
                <a:solidFill>
                  <a:schemeClr val="tx1"/>
                </a:solidFill>
                <a:latin typeface="+mn-lt"/>
                <a:ea typeface="+mn-ea"/>
                <a:cs typeface="+mn-cs"/>
              </a:rPr>
              <a:t>Haldar</a:t>
            </a:r>
            <a:r>
              <a:rPr lang="en-US" sz="1200" i="1" kern="1200" dirty="0">
                <a:solidFill>
                  <a:schemeClr val="tx1"/>
                </a:solidFill>
                <a:latin typeface="+mn-lt"/>
                <a:ea typeface="+mn-ea"/>
                <a:cs typeface="+mn-cs"/>
              </a:rPr>
              <a:t>, 1992 (Geological Survey of India).”</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i="1" kern="1200" dirty="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This slide shows the cinder cone Barren Island in the Andaman Islands.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i="1"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2494CC6-928E-914D-B28D-C557239D6E3B}"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Photograph taken from http://</a:t>
            </a:r>
            <a:r>
              <a:rPr lang="en-US" dirty="0" err="1"/>
              <a:t>www.volcano.si.edu/world/volcano.cfm?vnum</a:t>
            </a:r>
            <a:r>
              <a:rPr lang="en-US" dirty="0"/>
              <a:t>=1401-06=&amp;</a:t>
            </a:r>
            <a:r>
              <a:rPr lang="en-US" dirty="0" err="1"/>
              <a:t>volpage</a:t>
            </a:r>
            <a:r>
              <a:rPr lang="en-US" dirty="0"/>
              <a:t>=photos.  “</a:t>
            </a:r>
            <a:r>
              <a:rPr lang="en-US" sz="1200" kern="1200" dirty="0">
                <a:solidFill>
                  <a:schemeClr val="tx1"/>
                </a:solidFill>
                <a:latin typeface="+mn-lt"/>
                <a:ea typeface="+mn-ea"/>
                <a:cs typeface="+mn-cs"/>
              </a:rPr>
              <a:t>At the end of the 9-year-long eruption of </a:t>
            </a:r>
            <a:r>
              <a:rPr lang="en-US" sz="1200" kern="1200" dirty="0" err="1">
                <a:solidFill>
                  <a:schemeClr val="tx1"/>
                </a:solidFill>
                <a:latin typeface="+mn-lt"/>
                <a:ea typeface="+mn-ea"/>
                <a:cs typeface="+mn-cs"/>
              </a:rPr>
              <a:t>Parícutin</a:t>
            </a:r>
            <a:r>
              <a:rPr lang="en-US" sz="1200" kern="1200" dirty="0">
                <a:solidFill>
                  <a:schemeClr val="tx1"/>
                </a:solidFill>
                <a:latin typeface="+mn-lt"/>
                <a:ea typeface="+mn-ea"/>
                <a:cs typeface="+mn-cs"/>
              </a:rPr>
              <a:t>, the new cinder cone rose 424 </a:t>
            </a:r>
            <a:r>
              <a:rPr lang="en-US" sz="1200" kern="1200" dirty="0" err="1">
                <a:solidFill>
                  <a:schemeClr val="tx1"/>
                </a:solidFill>
                <a:latin typeface="+mn-lt"/>
                <a:ea typeface="+mn-ea"/>
                <a:cs typeface="+mn-cs"/>
              </a:rPr>
              <a:t>m</a:t>
            </a:r>
            <a:r>
              <a:rPr lang="en-US" sz="1200" kern="1200" dirty="0">
                <a:solidFill>
                  <a:schemeClr val="tx1"/>
                </a:solidFill>
                <a:latin typeface="+mn-lt"/>
                <a:ea typeface="+mn-ea"/>
                <a:cs typeface="+mn-cs"/>
              </a:rPr>
              <a:t> above the surface of the original cornfield. The 900-m-wide oval-shaped cone is elongated in a NW-SE direction and is truncated by a circular, 280-m-wide crater. The western peak (right) is the highest point on the crater rim. The NE-flank peak of Nuevo </a:t>
            </a:r>
            <a:r>
              <a:rPr lang="en-US" sz="1200" kern="1200" dirty="0" err="1">
                <a:solidFill>
                  <a:schemeClr val="tx1"/>
                </a:solidFill>
                <a:latin typeface="+mn-lt"/>
                <a:ea typeface="+mn-ea"/>
                <a:cs typeface="+mn-cs"/>
              </a:rPr>
              <a:t>Juatita</a:t>
            </a:r>
            <a:r>
              <a:rPr lang="en-US" sz="1200" kern="1200" dirty="0">
                <a:solidFill>
                  <a:schemeClr val="tx1"/>
                </a:solidFill>
                <a:latin typeface="+mn-lt"/>
                <a:ea typeface="+mn-ea"/>
                <a:cs typeface="+mn-cs"/>
              </a:rPr>
              <a:t> in the foreground, its top covered by white </a:t>
            </a:r>
            <a:r>
              <a:rPr lang="en-US" sz="1200" kern="1200" dirty="0" err="1">
                <a:solidFill>
                  <a:schemeClr val="tx1"/>
                </a:solidFill>
                <a:latin typeface="+mn-lt"/>
                <a:ea typeface="+mn-ea"/>
                <a:cs typeface="+mn-cs"/>
              </a:rPr>
              <a:t>fumarolic</a:t>
            </a:r>
            <a:r>
              <a:rPr lang="en-US" sz="1200" kern="1200" dirty="0">
                <a:solidFill>
                  <a:schemeClr val="tx1"/>
                </a:solidFill>
                <a:latin typeface="+mn-lt"/>
                <a:ea typeface="+mn-ea"/>
                <a:cs typeface="+mn-cs"/>
              </a:rPr>
              <a:t> sublimate minerals, was the main source of lava flows during the last five years of the </a:t>
            </a:r>
            <a:r>
              <a:rPr lang="en-US" sz="1200" kern="1200" dirty="0" err="1">
                <a:solidFill>
                  <a:schemeClr val="tx1"/>
                </a:solidFill>
                <a:latin typeface="+mn-lt"/>
                <a:ea typeface="+mn-ea"/>
                <a:cs typeface="+mn-cs"/>
              </a:rPr>
              <a:t>eruption.</a:t>
            </a:r>
            <a:r>
              <a:rPr lang="en-US" sz="1200" i="1" kern="1200" dirty="0" err="1">
                <a:solidFill>
                  <a:schemeClr val="tx1"/>
                </a:solidFill>
                <a:latin typeface="+mn-lt"/>
                <a:ea typeface="+mn-ea"/>
                <a:cs typeface="+mn-cs"/>
              </a:rPr>
              <a:t>Photo</a:t>
            </a:r>
            <a:r>
              <a:rPr lang="en-US" sz="1200" i="1" kern="1200" dirty="0">
                <a:solidFill>
                  <a:schemeClr val="tx1"/>
                </a:solidFill>
                <a:latin typeface="+mn-lt"/>
                <a:ea typeface="+mn-ea"/>
                <a:cs typeface="+mn-cs"/>
              </a:rPr>
              <a:t> by Jim </a:t>
            </a:r>
            <a:r>
              <a:rPr lang="en-US" sz="1200" i="1" kern="1200" dirty="0" err="1">
                <a:solidFill>
                  <a:schemeClr val="tx1"/>
                </a:solidFill>
                <a:latin typeface="+mn-lt"/>
                <a:ea typeface="+mn-ea"/>
                <a:cs typeface="+mn-cs"/>
              </a:rPr>
              <a:t>Luhr</a:t>
            </a:r>
            <a:r>
              <a:rPr lang="en-US" sz="1200" i="1" kern="1200" dirty="0">
                <a:solidFill>
                  <a:schemeClr val="tx1"/>
                </a:solidFill>
                <a:latin typeface="+mn-lt"/>
                <a:ea typeface="+mn-ea"/>
                <a:cs typeface="+mn-cs"/>
              </a:rPr>
              <a:t>, 1997 (Smithsonian Institution).”</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i="1" kern="1200" dirty="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This slide shows the cinder cone Paricutin in Mexico.</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i="1"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2494CC6-928E-914D-B28D-C557239D6E3B}"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This slide gives an opportunity to review the main points of the lesson.</a:t>
            </a:r>
            <a:endParaRPr lang="en-US" sz="1200" kern="1200">
              <a:solidFill>
                <a:schemeClr val="tx1"/>
              </a:solidFill>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52494CC6-928E-914D-B28D-C557239D6E3B}"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Photograph taken from http://www.edupics.com/photo-vulcano-volcanic-eruption-i7673.html.  “</a:t>
            </a:r>
            <a:r>
              <a:rPr lang="en-US" sz="1200" kern="1200" dirty="0">
                <a:solidFill>
                  <a:schemeClr val="tx1"/>
                </a:solidFill>
                <a:latin typeface="+mn-lt"/>
                <a:ea typeface="+mn-ea"/>
                <a:cs typeface="+mn-cs"/>
              </a:rPr>
              <a:t>This image is a work of a United States Geological Survey employee. </a:t>
            </a:r>
            <a:r>
              <a:rPr lang="en-US" sz="1200" kern="1200" dirty="0" err="1">
                <a:solidFill>
                  <a:schemeClr val="tx1"/>
                </a:solidFill>
                <a:latin typeface="+mn-lt"/>
                <a:ea typeface="+mn-ea"/>
                <a:cs typeface="+mn-cs"/>
              </a:rPr>
              <a:t>Pu'u</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O'o</a:t>
            </a:r>
            <a:r>
              <a:rPr lang="en-US" sz="1200" kern="1200" dirty="0">
                <a:solidFill>
                  <a:schemeClr val="tx1"/>
                </a:solidFill>
                <a:latin typeface="+mn-lt"/>
                <a:ea typeface="+mn-ea"/>
                <a:cs typeface="+mn-cs"/>
              </a:rPr>
              <a:t>, a Volcanic cone on Kilauea, Hawaii.”</a:t>
            </a:r>
          </a:p>
          <a:p>
            <a:endParaRPr lang="en-US" sz="1200" kern="1200" dirty="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Take the time to allow the students to think about it a little and make guesses.  If they have an idea of what creates volcanoes that can help them figure out where they might be located.</a:t>
            </a:r>
          </a:p>
          <a:p>
            <a:endParaRPr lang="en-US" dirty="0"/>
          </a:p>
        </p:txBody>
      </p:sp>
      <p:sp>
        <p:nvSpPr>
          <p:cNvPr id="4" name="Slide Number Placeholder 3"/>
          <p:cNvSpPr>
            <a:spLocks noGrp="1"/>
          </p:cNvSpPr>
          <p:nvPr>
            <p:ph type="sldNum" sz="quarter" idx="10"/>
          </p:nvPr>
        </p:nvSpPr>
        <p:spPr/>
        <p:txBody>
          <a:bodyPr/>
          <a:lstStyle/>
          <a:p>
            <a:fld id="{52494CC6-928E-914D-B28D-C557239D6E3B}"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Elicit explanations of latitude and longitude from the students.</a:t>
            </a:r>
            <a:r>
              <a:rPr lang="en-US" dirty="0"/>
              <a:t> </a:t>
            </a:r>
          </a:p>
        </p:txBody>
      </p:sp>
      <p:sp>
        <p:nvSpPr>
          <p:cNvPr id="4" name="Slide Number Placeholder 3"/>
          <p:cNvSpPr>
            <a:spLocks noGrp="1"/>
          </p:cNvSpPr>
          <p:nvPr>
            <p:ph type="sldNum" sz="quarter" idx="10"/>
          </p:nvPr>
        </p:nvSpPr>
        <p:spPr/>
        <p:txBody>
          <a:bodyPr/>
          <a:lstStyle/>
          <a:p>
            <a:fld id="{52494CC6-928E-914D-B28D-C557239D6E3B}" type="slidenum">
              <a:rPr lang="en-US" smtClean="0"/>
              <a:pPr/>
              <a:t>26</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Diagram taken from http://</a:t>
            </a:r>
            <a:r>
              <a:rPr lang="en-US" dirty="0" err="1"/>
              <a:t>www.learner.org/jnorth/tm/LongitudeIntro.html</a:t>
            </a:r>
            <a:r>
              <a:rPr lang="en-US" dirty="0"/>
              <a:t>.</a:t>
            </a:r>
          </a:p>
          <a:p>
            <a:endParaRPr lang="en-US" dirty="0"/>
          </a:p>
          <a:p>
            <a:r>
              <a:rPr lang="en-US" sz="1200" kern="1200" dirty="0">
                <a:solidFill>
                  <a:schemeClr val="tx1"/>
                </a:solidFill>
                <a:latin typeface="+mn-lt"/>
                <a:ea typeface="+mn-ea"/>
                <a:cs typeface="+mn-cs"/>
              </a:rPr>
              <a:t>Explain that lines of latitude cut the Earth like someone would cut an onion into onion rings, and that they give the position north or south of the equator.  The equator is the widest part of the earth.  It separates the Northern hemisphere from the Southern hemisphere.  Positions north of the equator are positive and positions south of the equator are negative.</a:t>
            </a: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Lines of longitude cut the Earth like slices of an orange.  They give the position on earth east or west of the prime meridian.  The prime meridian runs approximately through London.  It serves simply as a reference point.  Anything east of the prime meridian is positive and west of the prime meridian is negative.</a:t>
            </a: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Latitude and longitude are imaginary lines that humans have made to help locate a position on Earth.  Ask the students approximately what latitude and longitude we are located in.</a:t>
            </a:r>
          </a:p>
          <a:p>
            <a:endParaRPr lang="en-US" dirty="0"/>
          </a:p>
        </p:txBody>
      </p:sp>
      <p:sp>
        <p:nvSpPr>
          <p:cNvPr id="4" name="Slide Number Placeholder 3"/>
          <p:cNvSpPr>
            <a:spLocks noGrp="1"/>
          </p:cNvSpPr>
          <p:nvPr>
            <p:ph type="sldNum" sz="quarter" idx="10"/>
          </p:nvPr>
        </p:nvSpPr>
        <p:spPr/>
        <p:txBody>
          <a:bodyPr/>
          <a:lstStyle/>
          <a:p>
            <a:fld id="{52494CC6-928E-914D-B28D-C557239D6E3B}" type="slidenum">
              <a:rPr lang="en-US" smtClean="0"/>
              <a:pPr/>
              <a:t>27</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This slide restates the definition of latitude so that the students can write it in their notes.</a:t>
            </a:r>
          </a:p>
          <a:p>
            <a:endParaRPr lang="en-US" dirty="0"/>
          </a:p>
        </p:txBody>
      </p:sp>
      <p:sp>
        <p:nvSpPr>
          <p:cNvPr id="4" name="Slide Number Placeholder 3"/>
          <p:cNvSpPr>
            <a:spLocks noGrp="1"/>
          </p:cNvSpPr>
          <p:nvPr>
            <p:ph type="sldNum" sz="quarter" idx="10"/>
          </p:nvPr>
        </p:nvSpPr>
        <p:spPr/>
        <p:txBody>
          <a:bodyPr/>
          <a:lstStyle/>
          <a:p>
            <a:fld id="{52494CC6-928E-914D-B28D-C557239D6E3B}" type="slidenum">
              <a:rPr lang="en-US" smtClean="0"/>
              <a:pPr/>
              <a:t>28</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This slide restates the definition of longitude so that the students can write it in their notes.</a:t>
            </a:r>
          </a:p>
          <a:p>
            <a:endParaRPr lang="en-US" dirty="0"/>
          </a:p>
        </p:txBody>
      </p:sp>
      <p:sp>
        <p:nvSpPr>
          <p:cNvPr id="4" name="Slide Number Placeholder 3"/>
          <p:cNvSpPr>
            <a:spLocks noGrp="1"/>
          </p:cNvSpPr>
          <p:nvPr>
            <p:ph type="sldNum" sz="quarter" idx="10"/>
          </p:nvPr>
        </p:nvSpPr>
        <p:spPr/>
        <p:txBody>
          <a:bodyPr/>
          <a:lstStyle/>
          <a:p>
            <a:fld id="{52494CC6-928E-914D-B28D-C557239D6E3B}"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Map taken from http://</a:t>
            </a:r>
            <a:r>
              <a:rPr lang="en-US" dirty="0" err="1"/>
              <a:t>www.volcano.si.edu/world/find_regions.cfm</a:t>
            </a:r>
            <a:r>
              <a:rPr lang="en-US" dirty="0"/>
              <a:t>.</a:t>
            </a:r>
          </a:p>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This map shows the location of all of the known volcanoes around the world.  Ask the students to make observations about patterns in the location of volcanoes.  Are they randomly located or do they have some sort of order?</a:t>
            </a:r>
          </a:p>
          <a:p>
            <a:endParaRPr lang="en-US" dirty="0"/>
          </a:p>
        </p:txBody>
      </p:sp>
      <p:sp>
        <p:nvSpPr>
          <p:cNvPr id="4" name="Slide Number Placeholder 3"/>
          <p:cNvSpPr>
            <a:spLocks noGrp="1"/>
          </p:cNvSpPr>
          <p:nvPr>
            <p:ph type="sldNum" sz="quarter" idx="10"/>
          </p:nvPr>
        </p:nvSpPr>
        <p:spPr/>
        <p:txBody>
          <a:bodyPr/>
          <a:lstStyle/>
          <a:p>
            <a:fld id="{52494CC6-928E-914D-B28D-C557239D6E3B}"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Map taken from </a:t>
            </a:r>
            <a:r>
              <a:rPr lang="en-US" dirty="0" err="1"/>
              <a:t>http://geology.com/plate-tectonics.shtml</a:t>
            </a:r>
            <a:r>
              <a:rPr lang="en-US" dirty="0"/>
              <a:t>.</a:t>
            </a:r>
          </a:p>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This map shows the boundaries of the tectonic plates on Earth.  Is there any correlation between the boundaries of the plates and the location of volcanoes?</a:t>
            </a:r>
          </a:p>
          <a:p>
            <a:endParaRPr lang="en-US" dirty="0"/>
          </a:p>
        </p:txBody>
      </p:sp>
      <p:sp>
        <p:nvSpPr>
          <p:cNvPr id="4" name="Slide Number Placeholder 3"/>
          <p:cNvSpPr>
            <a:spLocks noGrp="1"/>
          </p:cNvSpPr>
          <p:nvPr>
            <p:ph type="sldNum" sz="quarter" idx="10"/>
          </p:nvPr>
        </p:nvSpPr>
        <p:spPr/>
        <p:txBody>
          <a:bodyPr/>
          <a:lstStyle/>
          <a:p>
            <a:fld id="{52494CC6-928E-914D-B28D-C557239D6E3B}"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Map taken from </a:t>
            </a:r>
            <a:r>
              <a:rPr lang="en-US" dirty="0" err="1"/>
              <a:t>http://vulcan.wr.usgs.gov/Glossary/PlateTectonics/Maps/map_plate_tectonics_world.html.</a:t>
            </a:r>
            <a:endParaRPr lang="en-US" dirty="0"/>
          </a:p>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This map plots both the location of volcanoes around the world as well as the boundaries of the plates.  The volcanoes fall neatly along the plate boundaries, with the exception of a few.  What might be causing those exceptions?</a:t>
            </a:r>
          </a:p>
          <a:p>
            <a:endParaRPr lang="en-US" dirty="0"/>
          </a:p>
        </p:txBody>
      </p:sp>
      <p:sp>
        <p:nvSpPr>
          <p:cNvPr id="4" name="Slide Number Placeholder 3"/>
          <p:cNvSpPr>
            <a:spLocks noGrp="1"/>
          </p:cNvSpPr>
          <p:nvPr>
            <p:ph type="sldNum" sz="quarter" idx="10"/>
          </p:nvPr>
        </p:nvSpPr>
        <p:spPr/>
        <p:txBody>
          <a:bodyPr/>
          <a:lstStyle/>
          <a:p>
            <a:fld id="{52494CC6-928E-914D-B28D-C557239D6E3B}"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This slide is intended for the students to copy into their notes.</a:t>
            </a:r>
          </a:p>
          <a:p>
            <a:endParaRPr lang="en-US" dirty="0"/>
          </a:p>
        </p:txBody>
      </p:sp>
      <p:sp>
        <p:nvSpPr>
          <p:cNvPr id="4" name="Slide Number Placeholder 3"/>
          <p:cNvSpPr>
            <a:spLocks noGrp="1"/>
          </p:cNvSpPr>
          <p:nvPr>
            <p:ph type="sldNum" sz="quarter" idx="10"/>
          </p:nvPr>
        </p:nvSpPr>
        <p:spPr/>
        <p:txBody>
          <a:bodyPr/>
          <a:lstStyle/>
          <a:p>
            <a:fld id="{52494CC6-928E-914D-B28D-C557239D6E3B}"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Animations can be found</a:t>
            </a:r>
            <a:r>
              <a:rPr lang="en-US" baseline="0" dirty="0"/>
              <a:t> on </a:t>
            </a:r>
            <a:r>
              <a:rPr lang="en-US" dirty="0"/>
              <a:t>http://</a:t>
            </a:r>
            <a:r>
              <a:rPr lang="en-US" dirty="0" err="1"/>
              <a:t>esminfo.prenhall.com/science/geoanimations/animations</a:t>
            </a:r>
            <a:r>
              <a:rPr lang="en-US" dirty="0"/>
              <a:t>/ in the link labeled “35_VolcanicAct.html”</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This slide asks students to make inferences about what causes volcanoes based on the knowledge that volcanoes are located along plate boundaries.  The link on this page takes you to a website with animations of the different causes of volcanoes.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52494CC6-928E-914D-B28D-C557239D6E3B}"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There are three types of locations where volcanoes can be found: subduction zones, spreading centers, and hotspots.  The students should record this list in their notes.  Subduction happens when one tectonic plate dives beneath another.  The plate drags water-rich sediments and oceanic crust down that release their water upon heating causing the overlying mantle rock to melt.  These melts rise to the surface, and erupt to create volcanoes.  Most volcanic activity on earth occurs at spreading centers.  This is the location where new crust is made.  As the plates spread apart from one another, pressure is released on the mantle rock below, which makes it rise and then melt.  Hotspots can occur in the middle of plate boundaries.  A column of hot, buoyant mantle material rising and breaking through the crust to form a volcano forms the hotspots.  As the plate moves, the column of mantle material stays in one place and the magma from the mantle must break through in another place in the crust.  </a:t>
            </a:r>
            <a:r>
              <a:rPr lang="en-US" sz="1200" kern="1200">
                <a:solidFill>
                  <a:schemeClr val="tx1"/>
                </a:solidFill>
                <a:latin typeface="+mn-lt"/>
                <a:ea typeface="+mn-ea"/>
                <a:cs typeface="+mn-cs"/>
              </a:rPr>
              <a:t>As the plate continues to move, a chain of volcanoes is formed.</a:t>
            </a:r>
          </a:p>
        </p:txBody>
      </p:sp>
      <p:sp>
        <p:nvSpPr>
          <p:cNvPr id="4" name="Slide Number Placeholder 3"/>
          <p:cNvSpPr>
            <a:spLocks noGrp="1"/>
          </p:cNvSpPr>
          <p:nvPr>
            <p:ph type="sldNum" sz="quarter" idx="10"/>
          </p:nvPr>
        </p:nvSpPr>
        <p:spPr/>
        <p:txBody>
          <a:bodyPr/>
          <a:lstStyle/>
          <a:p>
            <a:fld id="{52494CC6-928E-914D-B28D-C557239D6E3B}"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Now that we know what causes volcanoes to form, how does the cause determine what shape the volcano will be?</a:t>
            </a:r>
          </a:p>
          <a:p>
            <a:endParaRPr lang="en-US" dirty="0"/>
          </a:p>
        </p:txBody>
      </p:sp>
      <p:sp>
        <p:nvSpPr>
          <p:cNvPr id="4" name="Slide Number Placeholder 3"/>
          <p:cNvSpPr>
            <a:spLocks noGrp="1"/>
          </p:cNvSpPr>
          <p:nvPr>
            <p:ph type="sldNum" sz="quarter" idx="10"/>
          </p:nvPr>
        </p:nvSpPr>
        <p:spPr/>
        <p:txBody>
          <a:bodyPr/>
          <a:lstStyle/>
          <a:p>
            <a:fld id="{52494CC6-928E-914D-B28D-C557239D6E3B}"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EBF1F39-BFA0-0A4A-BDE8-3E38CE6EBAA1}" type="datetimeFigureOut">
              <a:rPr lang="en-US" smtClean="0"/>
              <a:pPr/>
              <a:t>9/16/2016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F7DBB1-7CF6-0A4A-9598-2DA831F09DE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BF1F39-BFA0-0A4A-BDE8-3E38CE6EBAA1}" type="datetimeFigureOut">
              <a:rPr lang="en-US" smtClean="0"/>
              <a:pPr/>
              <a:t>9/16/2016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F7DBB1-7CF6-0A4A-9598-2DA831F09DE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BF1F39-BFA0-0A4A-BDE8-3E38CE6EBAA1}" type="datetimeFigureOut">
              <a:rPr lang="en-US" smtClean="0"/>
              <a:pPr/>
              <a:t>9/16/2016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F7DBB1-7CF6-0A4A-9598-2DA831F09DE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BF1F39-BFA0-0A4A-BDE8-3E38CE6EBAA1}" type="datetimeFigureOut">
              <a:rPr lang="en-US" smtClean="0"/>
              <a:pPr/>
              <a:t>9/16/2016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F7DBB1-7CF6-0A4A-9598-2DA831F09DE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EBF1F39-BFA0-0A4A-BDE8-3E38CE6EBAA1}" type="datetimeFigureOut">
              <a:rPr lang="en-US" smtClean="0"/>
              <a:pPr/>
              <a:t>9/16/2016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F7DBB1-7CF6-0A4A-9598-2DA831F09DE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EBF1F39-BFA0-0A4A-BDE8-3E38CE6EBAA1}" type="datetimeFigureOut">
              <a:rPr lang="en-US" smtClean="0"/>
              <a:pPr/>
              <a:t>9/16/2016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F7DBB1-7CF6-0A4A-9598-2DA831F09DE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EBF1F39-BFA0-0A4A-BDE8-3E38CE6EBAA1}" type="datetimeFigureOut">
              <a:rPr lang="en-US" smtClean="0"/>
              <a:pPr/>
              <a:t>9/16/2016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F7DBB1-7CF6-0A4A-9598-2DA831F09DE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EBF1F39-BFA0-0A4A-BDE8-3E38CE6EBAA1}" type="datetimeFigureOut">
              <a:rPr lang="en-US" smtClean="0"/>
              <a:pPr/>
              <a:t>9/16/2016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F7DBB1-7CF6-0A4A-9598-2DA831F09DE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BF1F39-BFA0-0A4A-BDE8-3E38CE6EBAA1}" type="datetimeFigureOut">
              <a:rPr lang="en-US" smtClean="0"/>
              <a:pPr/>
              <a:t>9/16/2016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F7DBB1-7CF6-0A4A-9598-2DA831F09DE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EBF1F39-BFA0-0A4A-BDE8-3E38CE6EBAA1}" type="datetimeFigureOut">
              <a:rPr lang="en-US" smtClean="0"/>
              <a:pPr/>
              <a:t>9/16/2016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F7DBB1-7CF6-0A4A-9598-2DA831F09DE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EBF1F39-BFA0-0A4A-BDE8-3E38CE6EBAA1}" type="datetimeFigureOut">
              <a:rPr lang="en-US" smtClean="0"/>
              <a:pPr/>
              <a:t>9/16/2016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F7DBB1-7CF6-0A4A-9598-2DA831F09DE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0000"/>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BF1F39-BFA0-0A4A-BDE8-3E38CE6EBAA1}" type="datetimeFigureOut">
              <a:rPr lang="en-US" smtClean="0"/>
              <a:pPr/>
              <a:t>9/16/2016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F7DBB1-7CF6-0A4A-9598-2DA831F09DE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hyperlink" Target="http://www.pbs.org/wgbh/nova/assets/swf/1/explore-north-america/#/map/explore/kilauea-volcano-hawaii"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pbs.org/wgbh/nova/assets/swf/1/explore-north-america/#/map/explore/gooseberry-falls-minnesota"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volcanoes.usgs.gov/index.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esminfo.prenhall.com/science/geoanimations/animations/"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32767"/>
            <a:ext cx="7772400" cy="1470025"/>
          </a:xfrm>
        </p:spPr>
        <p:txBody>
          <a:bodyPr/>
          <a:lstStyle/>
          <a:p>
            <a:r>
              <a:rPr lang="en-US" dirty="0"/>
              <a:t>Volcanoes Introduction and Review</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33081"/>
            <a:ext cx="9144000" cy="1446550"/>
          </a:xfrm>
          <a:prstGeom prst="rect">
            <a:avLst/>
          </a:prstGeom>
          <a:noFill/>
        </p:spPr>
        <p:txBody>
          <a:bodyPr wrap="square" rtlCol="0">
            <a:spAutoFit/>
          </a:bodyPr>
          <a:lstStyle/>
          <a:p>
            <a:pPr algn="ctr"/>
            <a:r>
              <a:rPr lang="en-US" sz="4400" dirty="0"/>
              <a:t>What are the three types of volcanoes?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Volcanoes"/>
          <p:cNvPicPr>
            <a:picLocks noChangeAspect="1" noChangeArrowheads="1"/>
          </p:cNvPicPr>
          <p:nvPr/>
        </p:nvPicPr>
        <p:blipFill>
          <a:blip r:embed="rId3"/>
          <a:srcRect/>
          <a:stretch>
            <a:fillRect/>
          </a:stretch>
        </p:blipFill>
        <p:spPr bwMode="auto">
          <a:xfrm>
            <a:off x="1141414" y="0"/>
            <a:ext cx="6857999" cy="6857999"/>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5_12"/>
          <p:cNvPicPr>
            <a:picLocks noChangeAspect="1" noChangeArrowheads="1"/>
          </p:cNvPicPr>
          <p:nvPr/>
        </p:nvPicPr>
        <p:blipFill>
          <a:blip r:embed="rId3"/>
          <a:srcRect b="8824"/>
          <a:stretch>
            <a:fillRect/>
          </a:stretch>
        </p:blipFill>
        <p:spPr bwMode="auto">
          <a:xfrm>
            <a:off x="0" y="2281238"/>
            <a:ext cx="9144000" cy="2443162"/>
          </a:xfrm>
          <a:prstGeom prst="rect">
            <a:avLst/>
          </a:prstGeom>
          <a:noFill/>
        </p:spPr>
      </p:pic>
      <p:sp>
        <p:nvSpPr>
          <p:cNvPr id="3"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a:ln>
                  <a:noFill/>
                </a:ln>
                <a:solidFill>
                  <a:schemeClr val="tx1"/>
                </a:solidFill>
                <a:effectLst/>
                <a:uLnTx/>
                <a:uFillTx/>
                <a:latin typeface="+mj-lt"/>
                <a:ea typeface="+mj-ea"/>
                <a:cs typeface="+mj-cs"/>
              </a:rPr>
              <a:t>Relative sizes of volcanoes</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3344" y="620505"/>
            <a:ext cx="7661283" cy="830997"/>
          </a:xfrm>
          <a:prstGeom prst="rect">
            <a:avLst/>
          </a:prstGeom>
          <a:noFill/>
        </p:spPr>
        <p:txBody>
          <a:bodyPr wrap="square" rtlCol="0">
            <a:spAutoFit/>
          </a:bodyPr>
          <a:lstStyle/>
          <a:p>
            <a:pPr algn="ctr"/>
            <a:r>
              <a:rPr lang="en-US" sz="4800" dirty="0"/>
              <a:t>Types of volcanoes</a:t>
            </a:r>
          </a:p>
        </p:txBody>
      </p:sp>
      <p:sp>
        <p:nvSpPr>
          <p:cNvPr id="3" name="Rectangle 2"/>
          <p:cNvSpPr txBox="1">
            <a:spLocks noChangeArrowheads="1"/>
          </p:cNvSpPr>
          <p:nvPr/>
        </p:nvSpPr>
        <p:spPr>
          <a:xfrm>
            <a:off x="823344" y="1783886"/>
            <a:ext cx="7553308" cy="4870705"/>
          </a:xfrm>
          <a:prstGeom prst="rect">
            <a:avLst/>
          </a:prstGeom>
        </p:spPr>
        <p:txBody>
          <a:bodyPr vert="horz" lIns="91440" tIns="45720" rIns="91440" bIns="45720" rtlCol="0" anchor="t">
            <a:normAutofit fontScale="70000" lnSpcReduction="20000"/>
          </a:bodyPr>
          <a:lstStyle/>
          <a:p>
            <a:pPr marL="0" marR="0" lvl="0" indent="0" algn="l" defTabSz="457200" rtl="0" eaLnBrk="1" fontAlgn="auto" latinLnBrk="0" hangingPunct="1">
              <a:lnSpc>
                <a:spcPct val="100000"/>
              </a:lnSpc>
              <a:spcBef>
                <a:spcPct val="0"/>
              </a:spcBef>
              <a:spcAft>
                <a:spcPts val="0"/>
              </a:spcAft>
              <a:buClrTx/>
              <a:buSzTx/>
              <a:buFontTx/>
              <a:buNone/>
              <a:tabLst/>
              <a:defRPr/>
            </a:pPr>
            <a:br>
              <a:rPr kumimoji="0" lang="en-US" sz="1600" b="0" i="0" u="none" strike="noStrike" kern="1200" cap="none" spc="0" normalizeH="0" baseline="0" noProof="0" dirty="0">
                <a:ln>
                  <a:noFill/>
                </a:ln>
                <a:solidFill>
                  <a:schemeClr val="tx1"/>
                </a:solidFill>
                <a:effectLst/>
                <a:uLnTx/>
                <a:uFillTx/>
                <a:latin typeface="+mj-lt"/>
                <a:ea typeface="+mj-ea"/>
                <a:cs typeface="+mj-cs"/>
              </a:rPr>
            </a:br>
            <a:r>
              <a:rPr kumimoji="0" lang="en-US" sz="4000" b="0" i="0" u="none" strike="noStrike" kern="1200" cap="none" spc="0" normalizeH="0" baseline="0" noProof="0" dirty="0">
                <a:ln>
                  <a:noFill/>
                </a:ln>
                <a:solidFill>
                  <a:schemeClr val="tx1"/>
                </a:solidFill>
                <a:effectLst/>
                <a:uLnTx/>
                <a:uFillTx/>
                <a:latin typeface="+mj-lt"/>
                <a:ea typeface="+mj-ea"/>
                <a:cs typeface="+mj-cs"/>
              </a:rPr>
              <a:t>1. Shield</a:t>
            </a:r>
            <a:r>
              <a:rPr kumimoji="0" lang="en-US" sz="4000" b="0" i="0" u="none" strike="noStrike" kern="1200" cap="none" spc="0" normalizeH="0" noProof="0" dirty="0">
                <a:ln>
                  <a:noFill/>
                </a:ln>
                <a:solidFill>
                  <a:schemeClr val="tx1"/>
                </a:solidFill>
                <a:effectLst/>
                <a:uLnTx/>
                <a:uFillTx/>
                <a:latin typeface="+mj-lt"/>
                <a:ea typeface="+mj-ea"/>
                <a:cs typeface="+mj-cs"/>
              </a:rPr>
              <a:t> volcanoes</a:t>
            </a:r>
          </a:p>
          <a:p>
            <a:pPr marL="0" marR="0" lvl="0" indent="0" algn="l" defTabSz="457200" rtl="0" eaLnBrk="1" fontAlgn="auto" latinLnBrk="0" hangingPunct="1">
              <a:lnSpc>
                <a:spcPct val="100000"/>
              </a:lnSpc>
              <a:spcBef>
                <a:spcPct val="0"/>
              </a:spcBef>
              <a:spcAft>
                <a:spcPts val="0"/>
              </a:spcAft>
              <a:buClrTx/>
              <a:buSzTx/>
              <a:buFontTx/>
              <a:buNone/>
              <a:tabLst/>
              <a:defRPr/>
            </a:pPr>
            <a:r>
              <a:rPr lang="en-US" sz="4000" baseline="0" dirty="0">
                <a:latin typeface="+mj-lt"/>
                <a:ea typeface="+mj-ea"/>
                <a:cs typeface="+mj-cs"/>
              </a:rPr>
              <a:t>		-</a:t>
            </a:r>
            <a:r>
              <a:rPr lang="en-US" sz="4000" dirty="0">
                <a:latin typeface="+mj-lt"/>
                <a:ea typeface="+mj-ea"/>
                <a:cs typeface="+mj-cs"/>
              </a:rPr>
              <a:t> Largest</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tx1"/>
                </a:solidFill>
                <a:effectLst/>
                <a:uLnTx/>
                <a:uFillTx/>
                <a:latin typeface="+mj-lt"/>
                <a:ea typeface="+mj-ea"/>
                <a:cs typeface="+mj-cs"/>
              </a:rPr>
              <a:t>		- Usually</a:t>
            </a:r>
            <a:r>
              <a:rPr kumimoji="0" lang="en-US" sz="4000" b="0" i="0" u="none" strike="noStrike" kern="1200" cap="none" spc="0" normalizeH="0" noProof="0" dirty="0">
                <a:ln>
                  <a:noFill/>
                </a:ln>
                <a:solidFill>
                  <a:schemeClr val="tx1"/>
                </a:solidFill>
                <a:effectLst/>
                <a:uLnTx/>
                <a:uFillTx/>
                <a:latin typeface="+mj-lt"/>
                <a:ea typeface="+mj-ea"/>
                <a:cs typeface="+mj-cs"/>
              </a:rPr>
              <a:t> formed at hotspots</a:t>
            </a:r>
            <a:br>
              <a:rPr kumimoji="0" lang="en-US" sz="4000" b="0" i="0" u="none" strike="noStrike" kern="1200" cap="none" spc="0" normalizeH="0" baseline="0" noProof="0" dirty="0">
                <a:ln>
                  <a:noFill/>
                </a:ln>
                <a:solidFill>
                  <a:schemeClr val="tx1"/>
                </a:solidFill>
                <a:effectLst/>
                <a:uLnTx/>
                <a:uFillTx/>
                <a:latin typeface="+mj-lt"/>
                <a:ea typeface="+mj-ea"/>
                <a:cs typeface="+mj-cs"/>
              </a:rPr>
            </a:br>
            <a:br>
              <a:rPr kumimoji="0" lang="en-US" sz="4000" b="0" i="0" u="none" strike="noStrike" kern="1200" cap="none" spc="0" normalizeH="0" baseline="0" noProof="0" dirty="0">
                <a:ln>
                  <a:noFill/>
                </a:ln>
                <a:solidFill>
                  <a:schemeClr val="tx1"/>
                </a:solidFill>
                <a:effectLst/>
                <a:uLnTx/>
                <a:uFillTx/>
                <a:latin typeface="+mj-lt"/>
                <a:ea typeface="+mj-ea"/>
                <a:cs typeface="+mj-cs"/>
              </a:rPr>
            </a:br>
            <a:r>
              <a:rPr kumimoji="0" lang="en-US" sz="4000" b="0" i="0" u="none" strike="noStrike" kern="1200" cap="none" spc="0" normalizeH="0" baseline="0" noProof="0" dirty="0">
                <a:ln>
                  <a:noFill/>
                </a:ln>
                <a:solidFill>
                  <a:schemeClr val="tx1"/>
                </a:solidFill>
                <a:effectLst/>
                <a:uLnTx/>
                <a:uFillTx/>
                <a:latin typeface="+mj-lt"/>
                <a:ea typeface="+mj-ea"/>
                <a:cs typeface="+mj-cs"/>
              </a:rPr>
              <a:t>2. </a:t>
            </a:r>
            <a:r>
              <a:rPr kumimoji="0" lang="en-US" sz="4000" b="0" i="0" u="none" strike="noStrike" kern="1200" cap="none" spc="0" normalizeH="0" baseline="0" noProof="0" dirty="0" err="1">
                <a:ln>
                  <a:noFill/>
                </a:ln>
                <a:solidFill>
                  <a:schemeClr val="tx1"/>
                </a:solidFill>
                <a:effectLst/>
                <a:uLnTx/>
                <a:uFillTx/>
                <a:latin typeface="+mj-lt"/>
                <a:ea typeface="+mj-ea"/>
                <a:cs typeface="+mj-cs"/>
              </a:rPr>
              <a:t>Stratovolcanoes</a:t>
            </a:r>
            <a:endParaRPr kumimoji="0" lang="en-US" sz="4000" b="0" i="0" u="none" strike="noStrike" kern="1200" cap="none" spc="0" normalizeH="0" baseline="0" noProof="0" dirty="0">
              <a:ln>
                <a:noFill/>
              </a:ln>
              <a:solidFill>
                <a:schemeClr val="tx1"/>
              </a:solidFill>
              <a:effectLst/>
              <a:uLnTx/>
              <a:uFillTx/>
              <a:latin typeface="+mj-lt"/>
              <a:ea typeface="+mj-ea"/>
              <a:cs typeface="+mj-cs"/>
            </a:endParaRPr>
          </a:p>
          <a:p>
            <a:pPr marL="0" marR="0" lvl="0" indent="0" algn="l" defTabSz="457200" rtl="0" eaLnBrk="1" fontAlgn="auto" latinLnBrk="0" hangingPunct="1">
              <a:lnSpc>
                <a:spcPct val="100000"/>
              </a:lnSpc>
              <a:spcBef>
                <a:spcPct val="0"/>
              </a:spcBef>
              <a:spcAft>
                <a:spcPts val="0"/>
              </a:spcAft>
              <a:buClrTx/>
              <a:buSzTx/>
              <a:buFontTx/>
              <a:buNone/>
              <a:tabLst/>
              <a:defRPr/>
            </a:pPr>
            <a:r>
              <a:rPr lang="en-US" sz="4000" dirty="0">
                <a:latin typeface="+mj-lt"/>
                <a:ea typeface="+mj-ea"/>
                <a:cs typeface="+mj-cs"/>
              </a:rPr>
              <a:t>		- Most explosive</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tx1"/>
                </a:solidFill>
                <a:effectLst/>
                <a:uLnTx/>
                <a:uFillTx/>
                <a:latin typeface="+mj-lt"/>
                <a:ea typeface="+mj-ea"/>
                <a:cs typeface="+mj-cs"/>
              </a:rPr>
              <a:t>		- Usually formed at subduction zones</a:t>
            </a:r>
            <a:br>
              <a:rPr kumimoji="0" lang="en-US" sz="4000" b="0" i="0" u="none" strike="noStrike" kern="1200" cap="none" spc="0" normalizeH="0" baseline="0" noProof="0" dirty="0">
                <a:ln>
                  <a:noFill/>
                </a:ln>
                <a:solidFill>
                  <a:schemeClr val="tx1"/>
                </a:solidFill>
                <a:effectLst/>
                <a:uLnTx/>
                <a:uFillTx/>
                <a:latin typeface="+mj-lt"/>
                <a:ea typeface="+mj-ea"/>
                <a:cs typeface="+mj-cs"/>
              </a:rPr>
            </a:br>
            <a:br>
              <a:rPr kumimoji="0" lang="en-US" sz="4000" b="0" i="0" u="none" strike="noStrike" kern="1200" cap="none" spc="0" normalizeH="0" baseline="0" noProof="0" dirty="0">
                <a:ln>
                  <a:noFill/>
                </a:ln>
                <a:solidFill>
                  <a:schemeClr val="tx1"/>
                </a:solidFill>
                <a:effectLst/>
                <a:uLnTx/>
                <a:uFillTx/>
                <a:latin typeface="+mj-lt"/>
                <a:ea typeface="+mj-ea"/>
                <a:cs typeface="+mj-cs"/>
              </a:rPr>
            </a:br>
            <a:r>
              <a:rPr kumimoji="0" lang="en-US" sz="4000" b="0" i="0" u="none" strike="noStrike" kern="1200" cap="none" spc="0" normalizeH="0" baseline="0" noProof="0" dirty="0">
                <a:ln>
                  <a:noFill/>
                </a:ln>
                <a:solidFill>
                  <a:schemeClr val="tx1"/>
                </a:solidFill>
                <a:effectLst/>
                <a:uLnTx/>
                <a:uFillTx/>
                <a:latin typeface="+mj-lt"/>
                <a:ea typeface="+mj-ea"/>
                <a:cs typeface="+mj-cs"/>
              </a:rPr>
              <a:t>3. </a:t>
            </a:r>
            <a:r>
              <a:rPr lang="en-US" sz="4000" dirty="0">
                <a:latin typeface="+mj-lt"/>
                <a:ea typeface="+mj-ea"/>
                <a:cs typeface="+mj-cs"/>
              </a:rPr>
              <a:t>Cinder cones</a:t>
            </a:r>
          </a:p>
          <a:p>
            <a:pPr marL="0" marR="0" lvl="0" indent="0" algn="l" defTabSz="457200" rtl="0" eaLnBrk="1" fontAlgn="auto" latinLnBrk="0" hangingPunct="1">
              <a:lnSpc>
                <a:spcPct val="100000"/>
              </a:lnSpc>
              <a:spcBef>
                <a:spcPct val="0"/>
              </a:spcBef>
              <a:spcAft>
                <a:spcPts val="0"/>
              </a:spcAft>
              <a:buClrTx/>
              <a:buSzTx/>
              <a:buFontTx/>
              <a:buNone/>
              <a:tabLst/>
              <a:defRPr/>
            </a:pPr>
            <a:r>
              <a:rPr lang="en-US" sz="4000" dirty="0">
                <a:latin typeface="+mj-lt"/>
                <a:ea typeface="+mj-ea"/>
                <a:cs typeface="+mj-cs"/>
              </a:rPr>
              <a:t>		- Most common</a:t>
            </a:r>
          </a:p>
          <a:p>
            <a:pPr marL="0" marR="0" lvl="0" indent="0" algn="l" defTabSz="457200" rtl="0" eaLnBrk="1" fontAlgn="auto" latinLnBrk="0" hangingPunct="1">
              <a:lnSpc>
                <a:spcPct val="100000"/>
              </a:lnSpc>
              <a:spcBef>
                <a:spcPct val="0"/>
              </a:spcBef>
              <a:spcAft>
                <a:spcPts val="0"/>
              </a:spcAft>
              <a:buClrTx/>
              <a:buSzTx/>
              <a:buFontTx/>
              <a:buNone/>
              <a:tabLst/>
              <a:defRPr/>
            </a:pPr>
            <a:r>
              <a:rPr lang="en-US" sz="4000" dirty="0">
                <a:latin typeface="+mj-lt"/>
                <a:ea typeface="+mj-ea"/>
                <a:cs typeface="+mj-cs"/>
              </a:rPr>
              <a:t>		- Smallest</a:t>
            </a:r>
          </a:p>
          <a:p>
            <a:pPr marL="0" marR="0" lvl="0" indent="0" algn="l" defTabSz="457200" rtl="0" eaLnBrk="1" fontAlgn="auto" latinLnBrk="0" hangingPunct="1">
              <a:lnSpc>
                <a:spcPct val="100000"/>
              </a:lnSpc>
              <a:spcBef>
                <a:spcPct val="0"/>
              </a:spcBef>
              <a:spcAft>
                <a:spcPts val="0"/>
              </a:spcAft>
              <a:buClrTx/>
              <a:buSzTx/>
              <a:buFontTx/>
              <a:buNone/>
              <a:tabLst/>
              <a:defRPr/>
            </a:pPr>
            <a:r>
              <a:rPr lang="en-US" sz="4000" dirty="0">
                <a:latin typeface="+mj-lt"/>
                <a:ea typeface="+mj-ea"/>
                <a:cs typeface="+mj-cs"/>
              </a:rPr>
              <a:t>		- Usually formed at subduction zones</a:t>
            </a:r>
          </a:p>
          <a:p>
            <a:pPr marL="0" marR="0" lvl="0" indent="0" algn="l" defTabSz="457200" rtl="0" eaLnBrk="1" fontAlgn="auto" latinLnBrk="0" hangingPunct="1">
              <a:lnSpc>
                <a:spcPct val="100000"/>
              </a:lnSpc>
              <a:spcBef>
                <a:spcPct val="0"/>
              </a:spcBef>
              <a:spcAft>
                <a:spcPts val="0"/>
              </a:spcAft>
              <a:buClrTx/>
              <a:buSzTx/>
              <a:buFontTx/>
              <a:buNone/>
              <a:tabLst/>
              <a:defRPr/>
            </a:pPr>
            <a:r>
              <a:rPr lang="en-US" sz="4000" dirty="0">
                <a:latin typeface="+mj-lt"/>
                <a:ea typeface="+mj-ea"/>
                <a:cs typeface="+mj-cs"/>
              </a:rPr>
              <a:t>		- Short lived</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08000" y="425965"/>
            <a:ext cx="8128000" cy="5397500"/>
          </a:xfrm>
          <a:prstGeom prst="rect">
            <a:avLst/>
          </a:prstGeom>
        </p:spPr>
      </p:pic>
      <p:sp>
        <p:nvSpPr>
          <p:cNvPr id="3" name="TextBox 2"/>
          <p:cNvSpPr txBox="1"/>
          <p:nvPr/>
        </p:nvSpPr>
        <p:spPr>
          <a:xfrm>
            <a:off x="859834" y="6085075"/>
            <a:ext cx="7487167" cy="523220"/>
          </a:xfrm>
          <a:prstGeom prst="rect">
            <a:avLst/>
          </a:prstGeom>
          <a:noFill/>
        </p:spPr>
        <p:txBody>
          <a:bodyPr wrap="square" rtlCol="0">
            <a:spAutoFit/>
          </a:bodyPr>
          <a:lstStyle/>
          <a:p>
            <a:r>
              <a:rPr lang="en-US" sz="2800" dirty="0"/>
              <a:t>Shield volcanoes: Mauna Loa and Mauna Kea</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08000" y="578357"/>
            <a:ext cx="8128000" cy="4775200"/>
          </a:xfrm>
          <a:prstGeom prst="rect">
            <a:avLst/>
          </a:prstGeom>
        </p:spPr>
      </p:pic>
      <p:sp>
        <p:nvSpPr>
          <p:cNvPr id="3" name="TextBox 2"/>
          <p:cNvSpPr txBox="1"/>
          <p:nvPr/>
        </p:nvSpPr>
        <p:spPr>
          <a:xfrm>
            <a:off x="1547701" y="5823465"/>
            <a:ext cx="5992379" cy="523220"/>
          </a:xfrm>
          <a:prstGeom prst="rect">
            <a:avLst/>
          </a:prstGeom>
          <a:noFill/>
        </p:spPr>
        <p:txBody>
          <a:bodyPr wrap="square" rtlCol="0">
            <a:spAutoFit/>
          </a:bodyPr>
          <a:lstStyle/>
          <a:p>
            <a:r>
              <a:rPr lang="en-US" sz="2800" dirty="0"/>
              <a:t>Shield volcano: Mt. Wrangell, Alaska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08000" y="380455"/>
            <a:ext cx="8128000" cy="5435600"/>
          </a:xfrm>
          <a:prstGeom prst="rect">
            <a:avLst/>
          </a:prstGeom>
        </p:spPr>
      </p:pic>
      <p:sp>
        <p:nvSpPr>
          <p:cNvPr id="3" name="TextBox 2"/>
          <p:cNvSpPr txBox="1"/>
          <p:nvPr/>
        </p:nvSpPr>
        <p:spPr>
          <a:xfrm>
            <a:off x="1547701" y="6085075"/>
            <a:ext cx="5992379" cy="523220"/>
          </a:xfrm>
          <a:prstGeom prst="rect">
            <a:avLst/>
          </a:prstGeom>
          <a:noFill/>
        </p:spPr>
        <p:txBody>
          <a:bodyPr wrap="square" rtlCol="0">
            <a:spAutoFit/>
          </a:bodyPr>
          <a:lstStyle/>
          <a:p>
            <a:r>
              <a:rPr lang="en-US" sz="2800" dirty="0"/>
              <a:t>Stratovolcano: </a:t>
            </a:r>
            <a:r>
              <a:rPr lang="en-US" sz="2800" dirty="0" err="1"/>
              <a:t>Mayon</a:t>
            </a:r>
            <a:r>
              <a:rPr lang="en-US" sz="2800" dirty="0"/>
              <a:t>, Philippines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08000" y="352406"/>
            <a:ext cx="8128000" cy="5359400"/>
          </a:xfrm>
          <a:prstGeom prst="rect">
            <a:avLst/>
          </a:prstGeom>
        </p:spPr>
      </p:pic>
      <p:sp>
        <p:nvSpPr>
          <p:cNvPr id="3" name="TextBox 2"/>
          <p:cNvSpPr txBox="1"/>
          <p:nvPr/>
        </p:nvSpPr>
        <p:spPr>
          <a:xfrm>
            <a:off x="1336050" y="6085075"/>
            <a:ext cx="6442138" cy="523220"/>
          </a:xfrm>
          <a:prstGeom prst="rect">
            <a:avLst/>
          </a:prstGeom>
          <a:noFill/>
        </p:spPr>
        <p:txBody>
          <a:bodyPr wrap="square" rtlCol="0">
            <a:spAutoFit/>
          </a:bodyPr>
          <a:lstStyle/>
          <a:p>
            <a:r>
              <a:rPr lang="en-US" sz="2800" dirty="0"/>
              <a:t>Stratovolcano: Mt. Rainier, Washington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08000" y="287846"/>
            <a:ext cx="8128000" cy="5435600"/>
          </a:xfrm>
          <a:prstGeom prst="rect">
            <a:avLst/>
          </a:prstGeom>
        </p:spPr>
      </p:pic>
      <p:sp>
        <p:nvSpPr>
          <p:cNvPr id="3" name="TextBox 2"/>
          <p:cNvSpPr txBox="1"/>
          <p:nvPr/>
        </p:nvSpPr>
        <p:spPr>
          <a:xfrm>
            <a:off x="508001" y="6085075"/>
            <a:ext cx="8128000" cy="523220"/>
          </a:xfrm>
          <a:prstGeom prst="rect">
            <a:avLst/>
          </a:prstGeom>
          <a:noFill/>
        </p:spPr>
        <p:txBody>
          <a:bodyPr wrap="square" rtlCol="0">
            <a:spAutoFit/>
          </a:bodyPr>
          <a:lstStyle/>
          <a:p>
            <a:pPr algn="ctr"/>
            <a:r>
              <a:rPr lang="en-US" sz="2800" dirty="0"/>
              <a:t>Cinder cone: Barren Island, Andaman Islands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08000" y="294196"/>
            <a:ext cx="8128000" cy="5422900"/>
          </a:xfrm>
          <a:prstGeom prst="rect">
            <a:avLst/>
          </a:prstGeom>
        </p:spPr>
      </p:pic>
      <p:sp>
        <p:nvSpPr>
          <p:cNvPr id="3" name="TextBox 2"/>
          <p:cNvSpPr txBox="1"/>
          <p:nvPr/>
        </p:nvSpPr>
        <p:spPr>
          <a:xfrm>
            <a:off x="508001" y="6085076"/>
            <a:ext cx="8128000" cy="523220"/>
          </a:xfrm>
          <a:prstGeom prst="rect">
            <a:avLst/>
          </a:prstGeom>
          <a:noFill/>
        </p:spPr>
        <p:txBody>
          <a:bodyPr wrap="square" rtlCol="0">
            <a:spAutoFit/>
          </a:bodyPr>
          <a:lstStyle/>
          <a:p>
            <a:pPr algn="ctr"/>
            <a:r>
              <a:rPr lang="en-US" sz="2800" dirty="0"/>
              <a:t>Cinder cone: </a:t>
            </a:r>
            <a:r>
              <a:rPr lang="en-US" sz="2800" dirty="0" err="1"/>
              <a:t>Parícutin</a:t>
            </a:r>
            <a:r>
              <a:rPr lang="en-US" sz="2800" dirty="0"/>
              <a:t>, Mexico</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82108"/>
            <a:ext cx="8229600" cy="1497870"/>
          </a:xfrm>
        </p:spPr>
        <p:txBody>
          <a:bodyPr>
            <a:normAutofit/>
          </a:bodyPr>
          <a:lstStyle/>
          <a:p>
            <a:r>
              <a:rPr lang="en-US" dirty="0"/>
              <a:t>Where on Earth are volcanoes located?</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46129"/>
            <a:ext cx="8229600" cy="114300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tx1"/>
                </a:solidFill>
                <a:effectLst/>
                <a:uLnTx/>
                <a:uFillTx/>
                <a:latin typeface="+mj-lt"/>
                <a:ea typeface="+mj-ea"/>
                <a:cs typeface="+mj-cs"/>
              </a:rPr>
              <a:t>Key Points</a:t>
            </a:r>
          </a:p>
        </p:txBody>
      </p:sp>
      <p:sp>
        <p:nvSpPr>
          <p:cNvPr id="3" name="Content Placeholder 2"/>
          <p:cNvSpPr txBox="1">
            <a:spLocks/>
          </p:cNvSpPr>
          <p:nvPr/>
        </p:nvSpPr>
        <p:spPr>
          <a:xfrm>
            <a:off x="457200" y="1389130"/>
            <a:ext cx="8229600" cy="5027326"/>
          </a:xfrm>
          <a:prstGeom prst="rect">
            <a:avLst/>
          </a:prstGeom>
        </p:spPr>
        <p:txBody>
          <a:bodyPr vert="horz" lIns="91440" tIns="45720" rIns="91440" bIns="45720" rtlCol="0">
            <a:normAutofit lnSpcReduction="10000"/>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a:ln>
                  <a:noFill/>
                </a:ln>
                <a:solidFill>
                  <a:schemeClr val="tx1"/>
                </a:solidFill>
                <a:effectLst/>
                <a:uLnTx/>
                <a:uFillTx/>
                <a:latin typeface="+mn-lt"/>
                <a:ea typeface="+mn-ea"/>
                <a:cs typeface="+mn-cs"/>
              </a:rPr>
              <a:t>Most volcanoes</a:t>
            </a:r>
            <a:r>
              <a:rPr kumimoji="0" lang="en-US" sz="3200" b="0" i="0" u="none" strike="noStrike" kern="1200" cap="none" spc="0" normalizeH="0" noProof="0" dirty="0">
                <a:ln>
                  <a:noFill/>
                </a:ln>
                <a:solidFill>
                  <a:schemeClr val="tx1"/>
                </a:solidFill>
                <a:effectLst/>
                <a:uLnTx/>
                <a:uFillTx/>
                <a:latin typeface="+mn-lt"/>
                <a:ea typeface="+mn-ea"/>
                <a:cs typeface="+mn-cs"/>
              </a:rPr>
              <a:t> are located on plate boundaries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noProof="0" dirty="0">
                <a:ln>
                  <a:noFill/>
                </a:ln>
                <a:solidFill>
                  <a:schemeClr val="tx1"/>
                </a:solidFill>
                <a:effectLst/>
                <a:uLnTx/>
                <a:uFillTx/>
                <a:latin typeface="+mn-lt"/>
                <a:ea typeface="+mn-ea"/>
                <a:cs typeface="+mn-cs"/>
              </a:rPr>
              <a:t> Locations of volcanoes</a:t>
            </a:r>
          </a:p>
          <a:p>
            <a:pPr marL="800100" lvl="1" indent="-342900">
              <a:spcBef>
                <a:spcPct val="20000"/>
              </a:spcBef>
              <a:buFont typeface="Arial"/>
              <a:buChar char="•"/>
            </a:pPr>
            <a:r>
              <a:rPr lang="en-US" sz="2800" baseline="0" dirty="0"/>
              <a:t>Subduction</a:t>
            </a:r>
            <a:r>
              <a:rPr lang="en-US" sz="2800" dirty="0"/>
              <a:t> zones</a:t>
            </a:r>
          </a:p>
          <a:p>
            <a:pPr marL="800100" lvl="1" indent="-342900">
              <a:spcBef>
                <a:spcPct val="20000"/>
              </a:spcBef>
              <a:buFont typeface="Arial"/>
              <a:buChar char="•"/>
            </a:pPr>
            <a:r>
              <a:rPr kumimoji="0" lang="en-US" sz="2800" b="0" i="0" u="none" strike="noStrike" kern="1200" cap="none" spc="0" normalizeH="0" baseline="0" noProof="0" dirty="0">
                <a:ln>
                  <a:noFill/>
                </a:ln>
                <a:solidFill>
                  <a:schemeClr val="tx1"/>
                </a:solidFill>
                <a:effectLst/>
                <a:uLnTx/>
                <a:uFillTx/>
                <a:latin typeface="+mn-lt"/>
                <a:ea typeface="+mn-ea"/>
                <a:cs typeface="+mn-cs"/>
              </a:rPr>
              <a:t>Spreading</a:t>
            </a:r>
            <a:r>
              <a:rPr kumimoji="0" lang="en-US" sz="2800" b="0" i="0" u="none" strike="noStrike" kern="1200" cap="none" spc="0" normalizeH="0" noProof="0" dirty="0">
                <a:ln>
                  <a:noFill/>
                </a:ln>
                <a:solidFill>
                  <a:schemeClr val="tx1"/>
                </a:solidFill>
                <a:effectLst/>
                <a:uLnTx/>
                <a:uFillTx/>
                <a:latin typeface="+mn-lt"/>
                <a:ea typeface="+mn-ea"/>
                <a:cs typeface="+mn-cs"/>
              </a:rPr>
              <a:t> centers</a:t>
            </a:r>
          </a:p>
          <a:p>
            <a:pPr marL="800100" lvl="1" indent="-342900">
              <a:spcBef>
                <a:spcPct val="20000"/>
              </a:spcBef>
              <a:buFont typeface="Arial"/>
              <a:buChar char="•"/>
            </a:pPr>
            <a:r>
              <a:rPr lang="en-US" sz="2800" baseline="0" dirty="0"/>
              <a:t>Hotspots</a:t>
            </a:r>
          </a:p>
          <a:p>
            <a:pPr marL="342900" indent="-342900">
              <a:spcBef>
                <a:spcPct val="20000"/>
              </a:spcBef>
              <a:buFont typeface="Arial"/>
              <a:buChar char="•"/>
            </a:pPr>
            <a:r>
              <a:rPr kumimoji="0" lang="en-US" sz="2800" b="0" i="0" u="none" strike="noStrike" kern="1200" cap="none" spc="0" normalizeH="0" noProof="0" dirty="0">
                <a:ln>
                  <a:noFill/>
                </a:ln>
                <a:solidFill>
                  <a:schemeClr val="tx1"/>
                </a:solidFill>
                <a:effectLst/>
                <a:uLnTx/>
                <a:uFillTx/>
                <a:latin typeface="+mn-lt"/>
                <a:ea typeface="+mn-ea"/>
                <a:cs typeface="+mn-cs"/>
              </a:rPr>
              <a:t>Types of volcanoes</a:t>
            </a:r>
          </a:p>
          <a:p>
            <a:pPr marL="800100" lvl="1" indent="-342900">
              <a:spcBef>
                <a:spcPct val="20000"/>
              </a:spcBef>
              <a:buFont typeface="Arial"/>
              <a:buChar char="•"/>
            </a:pPr>
            <a:r>
              <a:rPr lang="en-US" sz="2800" baseline="0" dirty="0"/>
              <a:t>Shield volcanoes</a:t>
            </a:r>
          </a:p>
          <a:p>
            <a:pPr marL="800100" lvl="1" indent="-342900">
              <a:spcBef>
                <a:spcPct val="20000"/>
              </a:spcBef>
              <a:buFont typeface="Arial"/>
              <a:buChar char="•"/>
            </a:pPr>
            <a:r>
              <a:rPr kumimoji="0" lang="en-US" sz="2800" b="0" i="0" u="none" strike="noStrike" kern="1200" cap="none" spc="0" normalizeH="0" noProof="0" dirty="0">
                <a:ln>
                  <a:noFill/>
                </a:ln>
                <a:solidFill>
                  <a:schemeClr val="tx1"/>
                </a:solidFill>
                <a:effectLst/>
                <a:uLnTx/>
                <a:uFillTx/>
                <a:latin typeface="+mn-lt"/>
                <a:ea typeface="+mn-ea"/>
                <a:cs typeface="+mn-cs"/>
              </a:rPr>
              <a:t>Stratovolcanoes</a:t>
            </a:r>
          </a:p>
          <a:p>
            <a:pPr marL="800100" lvl="1" indent="-342900">
              <a:spcBef>
                <a:spcPct val="20000"/>
              </a:spcBef>
              <a:buFont typeface="Arial"/>
              <a:buChar char="•"/>
            </a:pPr>
            <a:r>
              <a:rPr lang="en-US" sz="2800" baseline="0" dirty="0"/>
              <a:t>Cinder</a:t>
            </a:r>
            <a:r>
              <a:rPr lang="en-US" sz="2800" dirty="0"/>
              <a:t> cones</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b="1" dirty="0">
                <a:hlinkClick r:id="rId2"/>
              </a:rPr>
              <a:t>Kilauea Volcano, Hawaii</a:t>
            </a:r>
            <a:endParaRPr lang="en-US" dirty="0"/>
          </a:p>
        </p:txBody>
      </p:sp>
    </p:spTree>
    <p:extLst>
      <p:ext uri="{BB962C8B-B14F-4D97-AF65-F5344CB8AC3E}">
        <p14:creationId xmlns:p14="http://schemas.microsoft.com/office/powerpoint/2010/main" val="35504232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does this have to do with MN?</a:t>
            </a:r>
          </a:p>
        </p:txBody>
      </p:sp>
      <p:pic>
        <p:nvPicPr>
          <p:cNvPr id="4" name="Content Placeholder 3"/>
          <p:cNvPicPr>
            <a:picLocks noGrp="1" noChangeAspect="1"/>
          </p:cNvPicPr>
          <p:nvPr>
            <p:ph idx="1"/>
          </p:nvPr>
        </p:nvPicPr>
        <p:blipFill>
          <a:blip r:embed="rId2"/>
          <a:stretch>
            <a:fillRect/>
          </a:stretch>
        </p:blipFill>
        <p:spPr>
          <a:xfrm>
            <a:off x="1164814" y="1600200"/>
            <a:ext cx="6814371" cy="4525963"/>
          </a:xfrm>
        </p:spPr>
      </p:pic>
    </p:spTree>
    <p:extLst>
      <p:ext uri="{BB962C8B-B14F-4D97-AF65-F5344CB8AC3E}">
        <p14:creationId xmlns:p14="http://schemas.microsoft.com/office/powerpoint/2010/main" val="5222260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Minnesota’s Violent Past</a:t>
            </a:r>
          </a:p>
        </p:txBody>
      </p:sp>
      <p:sp>
        <p:nvSpPr>
          <p:cNvPr id="3" name="Content Placeholder 2"/>
          <p:cNvSpPr>
            <a:spLocks noGrp="1"/>
          </p:cNvSpPr>
          <p:nvPr>
            <p:ph idx="1"/>
          </p:nvPr>
        </p:nvSpPr>
        <p:spPr/>
        <p:txBody>
          <a:bodyPr/>
          <a:lstStyle/>
          <a:p>
            <a:r>
              <a:rPr lang="en-US" dirty="0">
                <a:hlinkClick r:id="rId2"/>
              </a:rPr>
              <a:t>Gooseberry Falls </a:t>
            </a:r>
            <a:endParaRPr lang="en-US" dirty="0"/>
          </a:p>
          <a:p>
            <a:r>
              <a:rPr lang="en-US" dirty="0"/>
              <a:t>The creation of Lake Superior!</a:t>
            </a:r>
          </a:p>
        </p:txBody>
      </p:sp>
    </p:spTree>
    <p:extLst>
      <p:ext uri="{BB962C8B-B14F-4D97-AF65-F5344CB8AC3E}">
        <p14:creationId xmlns:p14="http://schemas.microsoft.com/office/powerpoint/2010/main" val="36647490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Minnesota’s Violent Past</a:t>
            </a:r>
          </a:p>
        </p:txBody>
      </p:sp>
      <p:sp>
        <p:nvSpPr>
          <p:cNvPr id="3" name="Content Placeholder 2"/>
          <p:cNvSpPr>
            <a:spLocks noGrp="1"/>
          </p:cNvSpPr>
          <p:nvPr>
            <p:ph idx="1"/>
          </p:nvPr>
        </p:nvSpPr>
        <p:spPr/>
        <p:txBody>
          <a:bodyPr>
            <a:normAutofit fontScale="85000" lnSpcReduction="20000"/>
          </a:bodyPr>
          <a:lstStyle/>
          <a:p>
            <a:r>
              <a:rPr lang="en-US" dirty="0"/>
              <a:t>When did this all happen?</a:t>
            </a:r>
          </a:p>
          <a:p>
            <a:pPr lvl="1"/>
            <a:r>
              <a:rPr lang="en-US" dirty="0"/>
              <a:t>Precambrian – more than 600 million years ago</a:t>
            </a:r>
          </a:p>
          <a:p>
            <a:pPr lvl="2"/>
            <a:r>
              <a:rPr lang="en-US" dirty="0"/>
              <a:t>This is the time of the first records of life</a:t>
            </a:r>
          </a:p>
          <a:p>
            <a:pPr lvl="2"/>
            <a:r>
              <a:rPr lang="en-US" dirty="0"/>
              <a:t>Any animals that existed did not have hard body parts</a:t>
            </a:r>
          </a:p>
          <a:p>
            <a:r>
              <a:rPr lang="en-US" dirty="0"/>
              <a:t>Rocks in Minnesota</a:t>
            </a:r>
          </a:p>
          <a:p>
            <a:pPr lvl="1"/>
            <a:r>
              <a:rPr lang="en-US" dirty="0"/>
              <a:t>Lava flows, gabbro and sandstone</a:t>
            </a:r>
          </a:p>
          <a:p>
            <a:pPr lvl="1"/>
            <a:r>
              <a:rPr lang="en-US" dirty="0"/>
              <a:t>Iron formation – The Iron Range </a:t>
            </a:r>
          </a:p>
          <a:p>
            <a:pPr lvl="1"/>
            <a:r>
              <a:rPr lang="en-US" dirty="0"/>
              <a:t>Volcanic rocks (basalt), greywacke, granite</a:t>
            </a:r>
          </a:p>
          <a:p>
            <a:r>
              <a:rPr lang="en-US" dirty="0"/>
              <a:t>Events in Minnesota</a:t>
            </a:r>
          </a:p>
          <a:p>
            <a:pPr lvl="1"/>
            <a:r>
              <a:rPr lang="en-US" dirty="0"/>
              <a:t>Midcontinent rift system</a:t>
            </a:r>
          </a:p>
          <a:p>
            <a:pPr lvl="1"/>
            <a:r>
              <a:rPr lang="en-US" dirty="0" err="1"/>
              <a:t>Penokean</a:t>
            </a:r>
            <a:r>
              <a:rPr lang="en-US" dirty="0"/>
              <a:t> orogeny – mountain building! </a:t>
            </a:r>
          </a:p>
          <a:p>
            <a:pPr lvl="1"/>
            <a:r>
              <a:rPr lang="en-US" dirty="0"/>
              <a:t>Greenstone belts</a:t>
            </a:r>
          </a:p>
        </p:txBody>
      </p:sp>
    </p:spTree>
    <p:extLst>
      <p:ext uri="{BB962C8B-B14F-4D97-AF65-F5344CB8AC3E}">
        <p14:creationId xmlns:p14="http://schemas.microsoft.com/office/powerpoint/2010/main" val="31290926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a:t>
            </a:r>
          </a:p>
        </p:txBody>
      </p:sp>
      <p:sp>
        <p:nvSpPr>
          <p:cNvPr id="3" name="Content Placeholder 2"/>
          <p:cNvSpPr>
            <a:spLocks noGrp="1"/>
          </p:cNvSpPr>
          <p:nvPr>
            <p:ph idx="1"/>
          </p:nvPr>
        </p:nvSpPr>
        <p:spPr/>
        <p:txBody>
          <a:bodyPr/>
          <a:lstStyle/>
          <a:p>
            <a:r>
              <a:rPr lang="en-US" dirty="0"/>
              <a:t>Mapping the world’s volcanoes! </a:t>
            </a:r>
          </a:p>
        </p:txBody>
      </p:sp>
    </p:spTree>
    <p:extLst>
      <p:ext uri="{BB962C8B-B14F-4D97-AF65-F5344CB8AC3E}">
        <p14:creationId xmlns:p14="http://schemas.microsoft.com/office/powerpoint/2010/main" val="21528600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09881"/>
            <a:ext cx="8229600" cy="2740021"/>
          </a:xfrm>
        </p:spPr>
        <p:txBody>
          <a:bodyPr>
            <a:normAutofit/>
          </a:bodyPr>
          <a:lstStyle/>
          <a:p>
            <a:r>
              <a:rPr lang="en-US" dirty="0"/>
              <a:t>What is latitude?</a:t>
            </a:r>
            <a:br>
              <a:rPr lang="en-US" dirty="0"/>
            </a:br>
            <a:r>
              <a:rPr lang="en-US" dirty="0"/>
              <a:t>Longitude?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descr="latitudelongitude.jpg"/>
          <p:cNvPicPr>
            <a:picLocks noGrp="1" noChangeAspect="1"/>
          </p:cNvPicPr>
          <p:nvPr>
            <p:ph idx="1"/>
          </p:nvPr>
        </p:nvPicPr>
        <p:blipFill>
          <a:blip r:embed="rId3"/>
          <a:srcRect t="-413" b="-413"/>
          <a:stretch>
            <a:fillRect/>
          </a:stretch>
        </p:blipFill>
        <p:spPr>
          <a:xfrm>
            <a:off x="457200" y="1069843"/>
            <a:ext cx="8229600" cy="4525963"/>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3403"/>
            <a:ext cx="8229600" cy="1143000"/>
          </a:xfrm>
        </p:spPr>
        <p:txBody>
          <a:bodyPr/>
          <a:lstStyle/>
          <a:p>
            <a:r>
              <a:rPr lang="en-US" dirty="0"/>
              <a:t>Latitude</a:t>
            </a:r>
          </a:p>
        </p:txBody>
      </p:sp>
      <p:sp>
        <p:nvSpPr>
          <p:cNvPr id="3" name="Content Placeholder 2"/>
          <p:cNvSpPr>
            <a:spLocks noGrp="1"/>
          </p:cNvSpPr>
          <p:nvPr>
            <p:ph idx="1"/>
          </p:nvPr>
        </p:nvSpPr>
        <p:spPr>
          <a:xfrm>
            <a:off x="457200" y="2134907"/>
            <a:ext cx="8229600" cy="2140210"/>
          </a:xfrm>
        </p:spPr>
        <p:txBody>
          <a:bodyPr/>
          <a:lstStyle/>
          <a:p>
            <a:r>
              <a:rPr lang="en-US" dirty="0"/>
              <a:t>Latitude gives the position on Earth north or south of the equator</a:t>
            </a:r>
          </a:p>
          <a:p>
            <a:pPr lvl="1"/>
            <a:r>
              <a:rPr lang="en-US" dirty="0"/>
              <a:t>Positive north of the equator, negative south of the equator</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9724"/>
            <a:ext cx="8229600" cy="1143000"/>
          </a:xfrm>
        </p:spPr>
        <p:txBody>
          <a:bodyPr/>
          <a:lstStyle/>
          <a:p>
            <a:r>
              <a:rPr lang="en-US" dirty="0"/>
              <a:t>Longitude</a:t>
            </a:r>
          </a:p>
        </p:txBody>
      </p:sp>
      <p:sp>
        <p:nvSpPr>
          <p:cNvPr id="3" name="Content Placeholder 2"/>
          <p:cNvSpPr>
            <a:spLocks noGrp="1"/>
          </p:cNvSpPr>
          <p:nvPr>
            <p:ph idx="1"/>
          </p:nvPr>
        </p:nvSpPr>
        <p:spPr>
          <a:xfrm>
            <a:off x="457200" y="2159593"/>
            <a:ext cx="8229600" cy="2223951"/>
          </a:xfrm>
        </p:spPr>
        <p:txBody>
          <a:bodyPr/>
          <a:lstStyle/>
          <a:p>
            <a:r>
              <a:rPr lang="en-US" dirty="0"/>
              <a:t>Longitude gives the position on Earth east or west of the Prime Meridian</a:t>
            </a:r>
          </a:p>
          <a:p>
            <a:pPr lvl="1"/>
            <a:r>
              <a:rPr lang="en-US" dirty="0"/>
              <a:t>Positive east of the Prime Meridian, negative west of the Prime Meridian</a:t>
            </a:r>
          </a:p>
          <a:p>
            <a:pPr>
              <a:buNone/>
            </a:pP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world volcanoes"/>
          <p:cNvPicPr>
            <a:picLocks noChangeAspect="1" noChangeArrowheads="1"/>
          </p:cNvPicPr>
          <p:nvPr/>
        </p:nvPicPr>
        <p:blipFill>
          <a:blip r:embed="rId3"/>
          <a:srcRect/>
          <a:stretch>
            <a:fillRect/>
          </a:stretch>
        </p:blipFill>
        <p:spPr bwMode="auto">
          <a:xfrm>
            <a:off x="85725" y="1237215"/>
            <a:ext cx="8970963" cy="5360987"/>
          </a:xfrm>
          <a:prstGeom prst="rect">
            <a:avLst/>
          </a:prstGeom>
          <a:noFill/>
        </p:spPr>
      </p:pic>
      <p:sp>
        <p:nvSpPr>
          <p:cNvPr id="3" name="TextBox 2"/>
          <p:cNvSpPr txBox="1"/>
          <p:nvPr/>
        </p:nvSpPr>
        <p:spPr>
          <a:xfrm>
            <a:off x="396846" y="370435"/>
            <a:ext cx="8122121" cy="646331"/>
          </a:xfrm>
          <a:prstGeom prst="rect">
            <a:avLst/>
          </a:prstGeom>
          <a:noFill/>
        </p:spPr>
        <p:txBody>
          <a:bodyPr wrap="square" rtlCol="0">
            <a:spAutoFit/>
          </a:bodyPr>
          <a:lstStyle/>
          <a:p>
            <a:pPr algn="ctr"/>
            <a:r>
              <a:rPr lang="en-US" sz="3600" dirty="0"/>
              <a:t>Volcanoes around the world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North American Volcanoes</a:t>
            </a:r>
          </a:p>
        </p:txBody>
      </p:sp>
      <p:sp>
        <p:nvSpPr>
          <p:cNvPr id="3" name="Content Placeholder 2"/>
          <p:cNvSpPr>
            <a:spLocks noGrp="1"/>
          </p:cNvSpPr>
          <p:nvPr>
            <p:ph idx="1"/>
          </p:nvPr>
        </p:nvSpPr>
        <p:spPr/>
        <p:txBody>
          <a:bodyPr/>
          <a:lstStyle/>
          <a:p>
            <a:r>
              <a:rPr lang="en-US" dirty="0">
                <a:hlinkClick r:id="rId2"/>
              </a:rPr>
              <a:t>USGS map of Volcanic Activity</a:t>
            </a:r>
            <a:endParaRPr lang="en-US" dirty="0"/>
          </a:p>
        </p:txBody>
      </p:sp>
    </p:spTree>
    <p:extLst>
      <p:ext uri="{BB962C8B-B14F-4D97-AF65-F5344CB8AC3E}">
        <p14:creationId xmlns:p14="http://schemas.microsoft.com/office/powerpoint/2010/main" val="2349838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Fig2"/>
          <p:cNvPicPr>
            <a:picLocks noChangeAspect="1" noChangeArrowheads="1"/>
          </p:cNvPicPr>
          <p:nvPr/>
        </p:nvPicPr>
        <p:blipFill>
          <a:blip r:embed="rId3"/>
          <a:srcRect/>
          <a:stretch>
            <a:fillRect/>
          </a:stretch>
        </p:blipFill>
        <p:spPr bwMode="auto">
          <a:xfrm>
            <a:off x="0" y="595313"/>
            <a:ext cx="9144000" cy="6262687"/>
          </a:xfrm>
          <a:prstGeom prst="rect">
            <a:avLst/>
          </a:prstGeom>
          <a:noFill/>
        </p:spPr>
      </p:pic>
      <p:sp>
        <p:nvSpPr>
          <p:cNvPr id="3" name="TextBox 2"/>
          <p:cNvSpPr txBox="1"/>
          <p:nvPr/>
        </p:nvSpPr>
        <p:spPr>
          <a:xfrm>
            <a:off x="396846" y="47269"/>
            <a:ext cx="8122121" cy="646331"/>
          </a:xfrm>
          <a:prstGeom prst="rect">
            <a:avLst/>
          </a:prstGeom>
          <a:noFill/>
        </p:spPr>
        <p:txBody>
          <a:bodyPr wrap="square" rtlCol="0">
            <a:spAutoFit/>
          </a:bodyPr>
          <a:lstStyle/>
          <a:p>
            <a:pPr algn="ctr"/>
            <a:r>
              <a:rPr lang="en-US" sz="3600" dirty="0"/>
              <a:t>Plate boundaries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2" descr="map_plate_tectonics_world_bw"/>
          <p:cNvPicPr>
            <a:picLocks noChangeAspect="1" noChangeArrowheads="1"/>
          </p:cNvPicPr>
          <p:nvPr/>
        </p:nvPicPr>
        <p:blipFill>
          <a:blip r:embed="rId3"/>
          <a:srcRect/>
          <a:stretch>
            <a:fillRect/>
          </a:stretch>
        </p:blipFill>
        <p:spPr bwMode="auto">
          <a:xfrm>
            <a:off x="0" y="555625"/>
            <a:ext cx="9144000" cy="574675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53634" y="2147711"/>
            <a:ext cx="6843316" cy="2123658"/>
          </a:xfrm>
          <a:prstGeom prst="rect">
            <a:avLst/>
          </a:prstGeom>
          <a:noFill/>
        </p:spPr>
        <p:txBody>
          <a:bodyPr wrap="square" rtlCol="0">
            <a:spAutoFit/>
          </a:bodyPr>
          <a:lstStyle/>
          <a:p>
            <a:pPr algn="ctr"/>
            <a:r>
              <a:rPr lang="en-US" sz="4400" dirty="0"/>
              <a:t>Most (but not all) volcanoes are located on plate boundaries.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1704" y="2435928"/>
            <a:ext cx="7814788" cy="1569660"/>
          </a:xfrm>
          <a:prstGeom prst="rect">
            <a:avLst/>
          </a:prstGeom>
          <a:noFill/>
        </p:spPr>
        <p:txBody>
          <a:bodyPr wrap="square" rtlCol="0">
            <a:spAutoFit/>
          </a:bodyPr>
          <a:lstStyle/>
          <a:p>
            <a:pPr algn="ctr"/>
            <a:r>
              <a:rPr lang="en-US" sz="4800" dirty="0"/>
              <a:t>What earth processes can create volcanoes?</a:t>
            </a:r>
            <a:endParaRPr lang="en-US" sz="4400" dirty="0"/>
          </a:p>
        </p:txBody>
      </p:sp>
      <p:sp>
        <p:nvSpPr>
          <p:cNvPr id="3" name="Rectangle 2">
            <a:hlinkClick r:id="rId3"/>
          </p:cNvPr>
          <p:cNvSpPr/>
          <p:nvPr/>
        </p:nvSpPr>
        <p:spPr>
          <a:xfrm>
            <a:off x="7805470" y="6488668"/>
            <a:ext cx="1338530" cy="369332"/>
          </a:xfrm>
          <a:prstGeom prst="rect">
            <a:avLst/>
          </a:prstGeom>
        </p:spPr>
        <p:txBody>
          <a:bodyPr wrap="square">
            <a:spAutoFit/>
          </a:bodyPr>
          <a:lstStyle/>
          <a:p>
            <a:r>
              <a:rPr lang="en-US" dirty="0"/>
              <a:t>Animations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685800" y="1783887"/>
            <a:ext cx="7848600" cy="3742988"/>
          </a:xfrm>
        </p:spPr>
        <p:txBody>
          <a:bodyPr anchor="t">
            <a:normAutofit/>
          </a:bodyPr>
          <a:lstStyle/>
          <a:p>
            <a:pPr algn="l"/>
            <a:br>
              <a:rPr lang="en-US" sz="1600" dirty="0"/>
            </a:br>
            <a:r>
              <a:rPr lang="en-US" sz="4000" dirty="0"/>
              <a:t>1. Subduction zones</a:t>
            </a:r>
            <a:br>
              <a:rPr lang="en-US" sz="4000" dirty="0"/>
            </a:br>
            <a:br>
              <a:rPr lang="en-US" sz="4000" dirty="0"/>
            </a:br>
            <a:r>
              <a:rPr lang="en-US" sz="4000" dirty="0"/>
              <a:t>2. Spreading centers</a:t>
            </a:r>
            <a:br>
              <a:rPr lang="en-US" sz="4000" dirty="0"/>
            </a:br>
            <a:br>
              <a:rPr lang="en-US" sz="4000" dirty="0"/>
            </a:br>
            <a:r>
              <a:rPr lang="en-US" sz="4000" dirty="0"/>
              <a:t>3. Hotspots</a:t>
            </a:r>
            <a:endParaRPr lang="en-US" sz="1600" dirty="0"/>
          </a:p>
        </p:txBody>
      </p:sp>
      <p:sp>
        <p:nvSpPr>
          <p:cNvPr id="6147" name="Rectangle 3"/>
          <p:cNvSpPr>
            <a:spLocks noChangeArrowheads="1"/>
          </p:cNvSpPr>
          <p:nvPr/>
        </p:nvSpPr>
        <p:spPr bwMode="auto">
          <a:xfrm>
            <a:off x="1478383" y="457200"/>
            <a:ext cx="5988138" cy="769441"/>
          </a:xfrm>
          <a:prstGeom prst="rect">
            <a:avLst/>
          </a:prstGeom>
          <a:noFill/>
          <a:ln w="9525">
            <a:noFill/>
            <a:miter lim="800000"/>
            <a:headEnd/>
            <a:tailEnd/>
          </a:ln>
        </p:spPr>
        <p:txBody>
          <a:bodyPr wrap="none">
            <a:prstTxWarp prst="textNoShape">
              <a:avLst/>
            </a:prstTxWarp>
            <a:spAutoFit/>
          </a:bodyPr>
          <a:lstStyle/>
          <a:p>
            <a:r>
              <a:rPr lang="en-US" sz="4400" dirty="0"/>
              <a:t>Locations of Volcanoes</a:t>
            </a:r>
            <a:endParaRPr lang="en-US" sz="36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904</TotalTime>
  <Words>2151</Words>
  <Application>Microsoft Office PowerPoint</Application>
  <PresentationFormat>On-screen Show (4:3)</PresentationFormat>
  <Paragraphs>163</Paragraphs>
  <Slides>29</Slides>
  <Notes>23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29</vt:i4>
      </vt:variant>
    </vt:vector>
  </HeadingPairs>
  <TitlesOfParts>
    <vt:vector size="32" baseType="lpstr">
      <vt:lpstr>Arial</vt:lpstr>
      <vt:lpstr>Calibri</vt:lpstr>
      <vt:lpstr>Office Theme</vt:lpstr>
      <vt:lpstr>Volcanoes Introduction and Review</vt:lpstr>
      <vt:lpstr>Where on Earth are volcanoes located?</vt:lpstr>
      <vt:lpstr>PowerPoint Presentation</vt:lpstr>
      <vt:lpstr>North American Volcanoes</vt:lpstr>
      <vt:lpstr>PowerPoint Presentation</vt:lpstr>
      <vt:lpstr>PowerPoint Presentation</vt:lpstr>
      <vt:lpstr>PowerPoint Presentation</vt:lpstr>
      <vt:lpstr>PowerPoint Presentation</vt:lpstr>
      <vt:lpstr> 1. Subduction zones  2. Spreading centers  3. Hotspots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does this have to do with MN?</vt:lpstr>
      <vt:lpstr>Minnesota’s Violent Past</vt:lpstr>
      <vt:lpstr>Minnesota’s Violent Past</vt:lpstr>
      <vt:lpstr>Activity! </vt:lpstr>
      <vt:lpstr>What is latitude? Longitude?</vt:lpstr>
      <vt:lpstr>PowerPoint Presentation</vt:lpstr>
      <vt:lpstr>Latitude</vt:lpstr>
      <vt:lpstr>Longitude</vt:lpstr>
    </vt:vector>
  </TitlesOfParts>
  <Company>SIO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Volcanoes Review</dc:title>
  <dc:creator>IGPP SIO</dc:creator>
  <cp:lastModifiedBy>Lauren Borer</cp:lastModifiedBy>
  <cp:revision>36</cp:revision>
  <dcterms:created xsi:type="dcterms:W3CDTF">2011-08-17T01:05:11Z</dcterms:created>
  <dcterms:modified xsi:type="dcterms:W3CDTF">2016-09-16T19:21:06Z</dcterms:modified>
</cp:coreProperties>
</file>